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6" r:id="rId1"/>
  </p:sldMasterIdLst>
  <p:notesMasterIdLst>
    <p:notesMasterId r:id="rId17"/>
  </p:notes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401" autoAdjust="0"/>
  </p:normalViewPr>
  <p:slideViewPr>
    <p:cSldViewPr snapToGrid="0">
      <p:cViewPr>
        <p:scale>
          <a:sx n="65" d="100"/>
          <a:sy n="65" d="100"/>
        </p:scale>
        <p:origin x="-85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80706-D61C-4FF4-86C4-689C1DFA6337}" type="datetimeFigureOut">
              <a:rPr lang="sk-SK" smtClean="0"/>
              <a:t>10. 12. 2018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D830-FC4F-44BB-AC12-CB5095EBE3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801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D830-FC4F-44BB-AC12-CB5095EBE331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195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D830-FC4F-44BB-AC12-CB5095EBE331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31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D830-FC4F-44BB-AC12-CB5095EBE331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36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D830-FC4F-44BB-AC12-CB5095EBE331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9131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D830-FC4F-44BB-AC12-CB5095EBE331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9326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D830-FC4F-44BB-AC12-CB5095EBE331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082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6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2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369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8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7088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17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9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3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3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9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1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5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5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5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7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8217" y="4037310"/>
            <a:ext cx="8710047" cy="2820690"/>
          </a:xfrm>
        </p:spPr>
        <p:txBody>
          <a:bodyPr>
            <a:no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Žiadateľ: 				Obec Palín </a:t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056 64 97 203, sekretariat@obecpalin.eu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Realizátor projektu: 	Základná škola s materskou školou 							Štefana Ďurovčíka Palín 104</a:t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0911 205 600, 056 64 97 293</a:t>
            </a:r>
            <a:b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zspalin@stonline.sk, zssmspalin.edupage.org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72719" y="825311"/>
            <a:ext cx="8725545" cy="2150363"/>
          </a:xfrm>
        </p:spPr>
        <p:txBody>
          <a:bodyPr>
            <a:normAutofit fontScale="85000" lnSpcReduction="20000"/>
          </a:bodyPr>
          <a:lstStyle/>
          <a:p>
            <a:r>
              <a:rPr lang="sk-SK" sz="3600" b="1" dirty="0" smtClean="0">
                <a:solidFill>
                  <a:schemeClr val="accent6"/>
                </a:solidFill>
              </a:rPr>
              <a:t>Zdravie na tanieri  </a:t>
            </a:r>
            <a:r>
              <a:rPr lang="sk-SK" sz="3600" b="1" dirty="0" smtClean="0">
                <a:solidFill>
                  <a:schemeClr val="accent6"/>
                </a:solidFill>
              </a:rPr>
              <a:t>2018 </a:t>
            </a:r>
          </a:p>
          <a:p>
            <a:r>
              <a:rPr lang="sk-SK" sz="2300" b="1" dirty="0">
                <a:solidFill>
                  <a:schemeClr val="accent6"/>
                </a:solidFill>
              </a:rPr>
              <a:t>R</a:t>
            </a:r>
            <a:r>
              <a:rPr lang="sk-SK" sz="2300" b="1" dirty="0" smtClean="0">
                <a:solidFill>
                  <a:schemeClr val="accent6"/>
                </a:solidFill>
              </a:rPr>
              <a:t>ozvojový projekt financovaný Ministerstvom školstva, vedy, výskumu a športu SR</a:t>
            </a:r>
            <a:endParaRPr lang="sk-SK" sz="2300" b="1" dirty="0" smtClean="0">
              <a:solidFill>
                <a:schemeClr val="accent6"/>
              </a:solidFill>
            </a:endParaRPr>
          </a:p>
          <a:p>
            <a:r>
              <a:rPr lang="sk-SK" sz="3200" b="1" dirty="0" smtClean="0"/>
              <a:t>Názov projektu: </a:t>
            </a:r>
          </a:p>
          <a:p>
            <a:r>
              <a:rPr lang="sk-SK" sz="3200" b="1" dirty="0"/>
              <a:t>	</a:t>
            </a:r>
            <a:r>
              <a:rPr lang="sk-SK" sz="3200" b="1" dirty="0" smtClean="0"/>
              <a:t>						„Múdrym byť – zdravo žiť“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38403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9778" y="673719"/>
            <a:ext cx="9601196" cy="911981"/>
          </a:xfrm>
        </p:spPr>
        <p:txBody>
          <a:bodyPr>
            <a:noAutofit/>
          </a:bodyPr>
          <a:lstStyle/>
          <a:p>
            <a:pPr algn="l"/>
            <a:r>
              <a:rPr lang="sk-SK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Od kapusty chlap je hustý</a:t>
            </a:r>
            <a:br>
              <a:rPr lang="sk-SK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sk-SK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903191" y="1559946"/>
            <a:ext cx="9968512" cy="2907611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Cieľ aktivity: </a:t>
            </a:r>
            <a:r>
              <a:rPr lang="sk-SK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Spoznať </a:t>
            </a:r>
            <a:r>
              <a:rPr lang="sk-SK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 vyskúšať si tradíciu nakladania kapusty do suda. </a:t>
            </a:r>
            <a:r>
              <a:rPr lang="sk-SK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					Pozorovať </a:t>
            </a:r>
            <a:r>
              <a:rPr lang="sk-SK" sz="2000" dirty="0">
                <a:solidFill>
                  <a:schemeClr val="tx1"/>
                </a:solidFill>
                <a:cs typeface="Times New Roman" panose="02020603050405020304" pitchFamily="18" charset="0"/>
              </a:rPr>
              <a:t>kvasenie a následne kapustu spracovať v školskej </a:t>
            </a:r>
            <a:r>
              <a:rPr lang="sk-SK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				kuchynke</a:t>
            </a:r>
            <a:r>
              <a:rPr lang="sk-SK" sz="20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sk-SK" sz="2000" dirty="0" smtClean="0">
              <a:cs typeface="Times New Roman" panose="02020603050405020304" pitchFamily="18" charset="0"/>
            </a:endParaRPr>
          </a:p>
          <a:p>
            <a:pPr algn="just"/>
            <a:r>
              <a:rPr lang="sk-SK" sz="2000" dirty="0" smtClean="0">
                <a:cs typeface="Times New Roman" panose="02020603050405020304" pitchFamily="18" charset="0"/>
              </a:rPr>
              <a:t>Vianočný čas sa aj v našej škole nesie v duchu tradícií starých mám. Na vianočnom stole nesmie chýbať kapustnica a tento rok bude výnimočná – uvaríme ju z kapusty, ktorú naložili žiaci sami.</a:t>
            </a:r>
            <a:r>
              <a:rPr lang="sk-SK" sz="2000" dirty="0">
                <a:cs typeface="Times New Roman" panose="02020603050405020304" pitchFamily="18" charset="0"/>
              </a:rPr>
              <a:t> </a:t>
            </a:r>
            <a:r>
              <a:rPr lang="sk-SK" sz="2000" dirty="0" smtClean="0">
                <a:cs typeface="Times New Roman" panose="02020603050405020304" pitchFamily="18" charset="0"/>
              </a:rPr>
              <a:t>Okrem praktickej zručnosti získali žiaci aj informácie o priaznivých účinkoch kyslej kapusty na ľudský organizmus. </a:t>
            </a:r>
          </a:p>
          <a:p>
            <a:pPr marL="0" indent="0">
              <a:buNone/>
            </a:pP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8324">
            <a:off x="8550325" y="4427827"/>
            <a:ext cx="3320368" cy="186770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1179">
            <a:off x="645171" y="3952847"/>
            <a:ext cx="1284480" cy="228351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3597" y="4769909"/>
            <a:ext cx="1718410" cy="194937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074" y="4250962"/>
            <a:ext cx="1733059" cy="2419856"/>
          </a:xfrm>
          <a:prstGeom prst="rect">
            <a:avLst/>
          </a:prstGeom>
        </p:spPr>
      </p:pic>
      <p:pic>
        <p:nvPicPr>
          <p:cNvPr id="1026" name="Picture 2" descr="https://lh3.googleusercontent.com/oopxzK_NuBQfsu9kw1uqyVbyHwxMSuA8QaY5UHg7b47iQrGbAge3aactW7dZxraiPUb4aHx3E0wqYdB2R1-D87WHWjZzu_BGylLONLhWX1SrZ3sSLrdJGPUObTEUGrhmJDdn8WURE6ijPDl7DxV5C2-tDNTzCnS8yLGEpVhWx8c51UxgRh2HuQfqcX23-vTSXXCwkEl1mhHhdMFwH8PiV5DCDfMsM_J63J-9cN55C1ywASeH226HaatwfzFfTp7xww7oXW4OgeHBC3kbuULw1MJcwoKKGk6SaHBE5_0hRL_7AjiwhB5V5hFJMKXvCNataPf7J-cVaI0pmInWtruOpnSy4it45fFSvMBbAUrCgB7gQiEj2x94-rb_MNfm8mMuAJ-aaqOII-9x2yzm1vvh6pkZnwqy4ZtOcodoFE7ixZTYkbyiaqhXhYlIwg5qjWgAcw8rd4BDe4Hs_pp5EmsQtGNXJ0v1uXbBJA1ud2IOAI_9rI3MODkbtFRd1TcXqtSmVbd2Z8fgAPGs60DX3Xq6rPNUozyNnPZ_0dIWeaCGQL8Omu8lnqam1RV214lX6fAgUJDZWZqkl8HCbiUCNEoPLLVRD1S9qwU-UiTmY_0KoTL0UfAgRXkgLHuxRFRbGVCp6vIIYdFCltXnM5VPUQfN2aZI=w370-h657-no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5804" y="4467557"/>
            <a:ext cx="1700643" cy="220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126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G:\Zdravá škola\Aj doma varíme zdravo\IMG_91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9336" y="5042480"/>
            <a:ext cx="192862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Zdravá škola\Zdravie na tanieri\Varenie pecenie - 18.12-20.12\125___09\IMG_91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204" y="3648247"/>
            <a:ext cx="2618403" cy="154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2383" y="680686"/>
            <a:ext cx="4144504" cy="679613"/>
          </a:xfrm>
        </p:spPr>
        <p:txBody>
          <a:bodyPr>
            <a:noAutofit/>
          </a:bodyPr>
          <a:lstStyle/>
          <a:p>
            <a:pPr algn="l"/>
            <a:r>
              <a:rPr lang="sk-SK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Tajomstvá tekvíc</a:t>
            </a:r>
            <a:br>
              <a:rPr lang="sk-SK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sk-SK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91" t="8252" r="5891" b="15383"/>
          <a:stretch/>
        </p:blipFill>
        <p:spPr>
          <a:xfrm>
            <a:off x="7726910" y="3953930"/>
            <a:ext cx="4293030" cy="2885259"/>
          </a:xfrm>
        </p:spPr>
      </p:pic>
      <p:sp>
        <p:nvSpPr>
          <p:cNvPr id="3" name="Obdĺžnik 2"/>
          <p:cNvSpPr/>
          <p:nvPr/>
        </p:nvSpPr>
        <p:spPr>
          <a:xfrm>
            <a:off x="1601406" y="1497782"/>
            <a:ext cx="10040674" cy="2072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k-SK" sz="2000" dirty="0">
                <a:cs typeface="Times New Roman" panose="02020603050405020304" pitchFamily="18" charset="0"/>
              </a:rPr>
              <a:t>Cieľ aktivity: </a:t>
            </a:r>
            <a:r>
              <a:rPr lang="sk-SK" sz="2000" dirty="0" smtClean="0">
                <a:cs typeface="Times New Roman" panose="02020603050405020304" pitchFamily="18" charset="0"/>
              </a:rPr>
              <a:t>	</a:t>
            </a:r>
            <a:r>
              <a:rPr lang="sk-SK" sz="2000" i="1" dirty="0" smtClean="0">
                <a:cs typeface="Times New Roman" panose="02020603050405020304" pitchFamily="18" charset="0"/>
              </a:rPr>
              <a:t>Pripraviť </a:t>
            </a:r>
            <a:r>
              <a:rPr lang="sk-SK" sz="2000" i="1" dirty="0">
                <a:cs typeface="Times New Roman" panose="02020603050405020304" pitchFamily="18" charset="0"/>
              </a:rPr>
              <a:t>rôzne zdravé jedlá z tekvíc, poznať ich výživovú </a:t>
            </a:r>
            <a:r>
              <a:rPr lang="sk-SK" sz="2000" i="1" dirty="0" smtClean="0">
                <a:cs typeface="Times New Roman" panose="02020603050405020304" pitchFamily="18" charset="0"/>
              </a:rPr>
              <a:t>						hodnotu</a:t>
            </a:r>
            <a:r>
              <a:rPr lang="sk-SK" sz="2000" i="1" dirty="0">
                <a:cs typeface="Times New Roman" panose="02020603050405020304" pitchFamily="18" charset="0"/>
              </a:rPr>
              <a:t>.</a:t>
            </a:r>
            <a:endParaRPr lang="sk-SK" sz="2000" dirty="0" smtClean="0"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k-SK" sz="2000" dirty="0" smtClean="0">
                <a:cs typeface="Times New Roman" panose="02020603050405020304" pitchFamily="18" charset="0"/>
              </a:rPr>
              <a:t>Keď </a:t>
            </a:r>
            <a:r>
              <a:rPr lang="sk-SK" sz="2000" dirty="0">
                <a:cs typeface="Times New Roman" panose="02020603050405020304" pitchFamily="18" charset="0"/>
              </a:rPr>
              <a:t>vonku častejšie prší a lístie je už dávno pohrabané prichádza čarovný čas sviečok, chryzantém, ale aj </a:t>
            </a:r>
            <a:r>
              <a:rPr lang="sk-SK" sz="2000" dirty="0" smtClean="0">
                <a:cs typeface="Times New Roman" panose="02020603050405020304" pitchFamily="18" charset="0"/>
              </a:rPr>
              <a:t>tekvíc. Naši </a:t>
            </a:r>
            <a:r>
              <a:rPr lang="sk-SK" sz="2000" dirty="0">
                <a:cs typeface="Times New Roman" panose="02020603050405020304" pitchFamily="18" charset="0"/>
              </a:rPr>
              <a:t>žiaci vedia, že tekvice nie sú len na výrobu svetlonosov, aj keď </a:t>
            </a:r>
            <a:r>
              <a:rPr lang="sk-SK" sz="2000" dirty="0" smtClean="0">
                <a:cs typeface="Times New Roman" panose="02020603050405020304" pitchFamily="18" charset="0"/>
              </a:rPr>
              <a:t>je to </a:t>
            </a:r>
            <a:r>
              <a:rPr lang="sk-SK" sz="2000" dirty="0">
                <a:cs typeface="Times New Roman" panose="02020603050405020304" pitchFamily="18" charset="0"/>
              </a:rPr>
              <a:t>zábava</a:t>
            </a:r>
            <a:r>
              <a:rPr lang="sk-SK" sz="2000" dirty="0" smtClean="0">
                <a:cs typeface="Times New Roman" panose="02020603050405020304" pitchFamily="18" charset="0"/>
              </a:rPr>
              <a:t>. </a:t>
            </a:r>
            <a:r>
              <a:rPr lang="sk-SK" sz="2000" dirty="0">
                <a:cs typeface="Times New Roman" panose="02020603050405020304" pitchFamily="18" charset="0"/>
              </a:rPr>
              <a:t>Každý rok si pripravujeme nové recepty z tekvíc a zároveň sa vraciame k tým starým a osvedčeným.</a:t>
            </a:r>
          </a:p>
        </p:txBody>
      </p:sp>
      <p:pic>
        <p:nvPicPr>
          <p:cNvPr id="2054" name="Picture 6" descr="G:\Zdravá škola\Aj doma varíme zdravo\IMG_91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7177" y="3581498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Zdravá škola\Aj doma varíme zdravo\IMG_913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559" y="5325480"/>
            <a:ext cx="1560824" cy="151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G:\Zdravá škola\Aj doma varíme zdravo\IMG_9133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667"/>
          <a:stretch/>
        </p:blipFill>
        <p:spPr bwMode="auto">
          <a:xfrm>
            <a:off x="6404644" y="5195740"/>
            <a:ext cx="1245585" cy="16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Zdravá škola\Zdravie na tanieri\Varenie pecenie - 18.12-20.12\125___09\IMG_910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2655" y="504248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Zdravá škola\Aj doma varíme zdravo\IMG_911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47435">
            <a:off x="5904462" y="3953567"/>
            <a:ext cx="1726432" cy="129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849" y="645308"/>
            <a:ext cx="9601197" cy="614848"/>
          </a:xfrm>
        </p:spPr>
        <p:txBody>
          <a:bodyPr>
            <a:normAutofit fontScale="90000"/>
          </a:bodyPr>
          <a:lstStyle/>
          <a:p>
            <a:pPr algn="l"/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„... a to boli orechy...“</a:t>
            </a:r>
            <a:r>
              <a:rPr lang="sk-SK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91135" y="1379301"/>
            <a:ext cx="9951200" cy="2603763"/>
          </a:xfrm>
        </p:spPr>
        <p:txBody>
          <a:bodyPr>
            <a:normAutofit/>
          </a:bodyPr>
          <a:lstStyle/>
          <a:p>
            <a:pPr algn="just"/>
            <a:r>
              <a:rPr lang="sk-SK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Cieľ aktivity:  </a:t>
            </a:r>
            <a:r>
              <a:rPr lang="sk-SK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Vyzbierať </a:t>
            </a:r>
            <a:r>
              <a:rPr lang="sk-SK" sz="2000" dirty="0">
                <a:solidFill>
                  <a:schemeClr val="tx1"/>
                </a:solidFill>
                <a:cs typeface="Times New Roman" panose="02020603050405020304" pitchFamily="18" charset="0"/>
              </a:rPr>
              <a:t>orechy v areáli školy. Spracovať orechy a pripraviť </a:t>
            </a:r>
            <a:r>
              <a:rPr lang="sk-SK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				ich </a:t>
            </a:r>
            <a:r>
              <a:rPr lang="sk-SK" sz="2000" dirty="0">
                <a:solidFill>
                  <a:schemeClr val="tx1"/>
                </a:solidFill>
                <a:cs typeface="Times New Roman" panose="02020603050405020304" pitchFamily="18" charset="0"/>
              </a:rPr>
              <a:t>na vianočné pečenie</a:t>
            </a:r>
            <a:endParaRPr lang="sk-SK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sk-SK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V areáli školy rastie orech, ktorý má každý rok bohatú úrodu. Žiaci priebežne pozbierali orechy, dali ich usušiť a v tomto čase ich už roztĺkajú a chystajú na vianočné pečenie. </a:t>
            </a:r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0366" y="4205938"/>
            <a:ext cx="280101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506" y="4824137"/>
            <a:ext cx="3200000" cy="180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06695">
            <a:off x="9934205" y="3041942"/>
            <a:ext cx="1493841" cy="1800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6177" y="3503601"/>
            <a:ext cx="183206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61677">
            <a:off x="10189199" y="4920770"/>
            <a:ext cx="1532158" cy="204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7489" y="715504"/>
            <a:ext cx="9601196" cy="962577"/>
          </a:xfrm>
        </p:spPr>
        <p:txBody>
          <a:bodyPr>
            <a:normAutofit/>
          </a:bodyPr>
          <a:lstStyle/>
          <a:p>
            <a:pPr algn="l"/>
            <a:r>
              <a:rPr lang="sk-SK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„</a:t>
            </a:r>
            <a:r>
              <a:rPr lang="sk-SK" sz="28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Chipsiáda</a:t>
            </a:r>
            <a:r>
              <a:rPr lang="sk-SK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“</a:t>
            </a:r>
            <a:r>
              <a:rPr lang="sk-SK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37949" y="1416480"/>
            <a:ext cx="10195557" cy="2142077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Cieľ aktivity: </a:t>
            </a:r>
            <a:r>
              <a:rPr lang="sk-SK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sk-SK" sz="2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Naučiť </a:t>
            </a:r>
            <a:r>
              <a:rPr lang="sk-SK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sa zdravo spracovať zemiaky. Uvariť tradičné </a:t>
            </a:r>
            <a:r>
              <a:rPr lang="sk-SK" sz="2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						zemiakové </a:t>
            </a:r>
            <a:r>
              <a:rPr lang="sk-SK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jedlá starých mám.</a:t>
            </a:r>
            <a:endParaRPr lang="sk-SK" sz="2000" dirty="0" smtClean="0">
              <a:cs typeface="Times New Roman" panose="02020603050405020304" pitchFamily="18" charset="0"/>
            </a:endParaRPr>
          </a:p>
          <a:p>
            <a:pPr algn="just"/>
            <a:r>
              <a:rPr lang="sk-SK" sz="2000" dirty="0" smtClean="0">
                <a:cs typeface="Times New Roman" panose="02020603050405020304" pitchFamily="18" charset="0"/>
              </a:rPr>
              <a:t>Vraví sa, že zemiaky sú druhým chlebom. Stali sa neoddeliteľnou súčasťou našich jedál. Rozhodli sme sa vymeniť hranolčeky za zdravšie alternatívy a  načrieť do receptov našich starých mám. </a:t>
            </a:r>
          </a:p>
          <a:p>
            <a:pPr marL="0" indent="0">
              <a:buNone/>
            </a:pPr>
            <a:endParaRPr lang="sk-SK" sz="2000" dirty="0">
              <a:cs typeface="Times New Roman" panose="02020603050405020304" pitchFamily="18" charset="0"/>
            </a:endParaRPr>
          </a:p>
        </p:txBody>
      </p:sp>
      <p:pic>
        <p:nvPicPr>
          <p:cNvPr id="6146" name="Picture 2" descr="G:\Zdravá škola\Zdravie na tanieri\Lokše\47137492_356605024908641_1995678299505819648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89773">
            <a:off x="454604" y="4892815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Zdravá škola\Zdravie na tanieri\Lokše\47032316_309171029933025_1395309358346141696_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336894">
            <a:off x="9945358" y="4735438"/>
            <a:ext cx="19408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Zdravá škola\Zdravie na tanieri\Lokše\46790437_1840318789423753_3208197285708038144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23916">
            <a:off x="1559669" y="3475240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8493">
            <a:off x="3910930" y="4994964"/>
            <a:ext cx="101369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G:\Zdravá škola\Zdravie na tanieri\Lokše\46775503_203684717213802_6989249702969475072_n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512" b="10343"/>
          <a:stretch/>
        </p:blipFill>
        <p:spPr bwMode="auto">
          <a:xfrm>
            <a:off x="5440650" y="5151217"/>
            <a:ext cx="2099713" cy="16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G:\Zdravá škola\Zdravie na tanieri\varenie zemiaky\IMG_7187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325139">
            <a:off x="8737881" y="3158517"/>
            <a:ext cx="162182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G:\Zdravá škola\Zdravie na tanieri\varenie zemiaky\IMG_718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737" y="5011198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G:\Zdravá škola\Zdravie na tanieri\varenie zemiaky\IMG_718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55353">
            <a:off x="3112863" y="3218590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G:\Zdravá škola\Zdravie na tanieri\varenie zemiaky\IMG_719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001" y="3173053"/>
            <a:ext cx="2521431" cy="18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5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0902" y="654304"/>
            <a:ext cx="9692638" cy="709508"/>
          </a:xfrm>
        </p:spPr>
        <p:txBody>
          <a:bodyPr>
            <a:normAutofit fontScale="90000"/>
          </a:bodyPr>
          <a:lstStyle/>
          <a:p>
            <a:pPr algn="l"/>
            <a:r>
              <a:rPr lang="sk-SK" sz="3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Pečieme zdravo a chutne</a:t>
            </a:r>
            <a:r>
              <a:rPr lang="sk-SK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614411"/>
            <a:ext cx="9601196" cy="3261457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3075" name="Picture 3" descr="G:\Zdravá škola\Zdravie na tanieri\Varenie pecenie - 18.12-20.12\IMG_00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8678" y="4609021"/>
            <a:ext cx="246814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Zdravá škola\Zdravie na tanieri\Varenie pecenie - 18.12-20.12\IMG_000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52"/>
          <a:stretch/>
        </p:blipFill>
        <p:spPr bwMode="auto">
          <a:xfrm rot="459884">
            <a:off x="7801615" y="3035020"/>
            <a:ext cx="258045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Zdravá škola\Zdravie na tanieri\Varenie pecenie - 18.12-20.12\IMG_00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832" y="505800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77946">
            <a:off x="5982102" y="3035020"/>
            <a:ext cx="124172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3495" y="5032345"/>
            <a:ext cx="144642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6597" y="4975868"/>
            <a:ext cx="320547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493520" y="1441691"/>
            <a:ext cx="10145707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k-SK" sz="2000" dirty="0">
                <a:cs typeface="Times New Roman" panose="02020603050405020304" pitchFamily="18" charset="0"/>
              </a:rPr>
              <a:t>Cieľ aktivity: </a:t>
            </a:r>
            <a:r>
              <a:rPr lang="sk-SK" sz="2000" dirty="0" smtClean="0">
                <a:cs typeface="Times New Roman" panose="02020603050405020304" pitchFamily="18" charset="0"/>
              </a:rPr>
              <a:t>	Upiecť  </a:t>
            </a:r>
            <a:r>
              <a:rPr lang="sk-SK" sz="2000" dirty="0">
                <a:cs typeface="Times New Roman" panose="02020603050405020304" pitchFamily="18" charset="0"/>
              </a:rPr>
              <a:t>zdravé  maškrty. Nahradiť cukor medom, využiť orechy </a:t>
            </a:r>
            <a:r>
              <a:rPr lang="sk-SK" sz="2000" dirty="0" smtClean="0">
                <a:cs typeface="Times New Roman" panose="02020603050405020304" pitchFamily="18" charset="0"/>
              </a:rPr>
              <a:t>					z </a:t>
            </a:r>
            <a:r>
              <a:rPr lang="sk-SK" sz="2000" dirty="0">
                <a:cs typeface="Times New Roman" panose="02020603050405020304" pitchFamily="18" charset="0"/>
              </a:rPr>
              <a:t>areálu školy.</a:t>
            </a:r>
            <a:endParaRPr lang="sk-SK" sz="2000" dirty="0" smtClean="0"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k-SK" sz="2000" dirty="0" smtClean="0">
                <a:cs typeface="Times New Roman" panose="02020603050405020304" pitchFamily="18" charset="0"/>
              </a:rPr>
              <a:t>Všetci radi maškrtíme. Aj naši žiaci majú mlstné jazýčky, preto sa snažíme ponúknuť im zdravšiu alternatívu a upiecť maškrty, ktoré sladíme medom, alebo cukrom veľmi šetríme.</a:t>
            </a:r>
            <a:endParaRPr lang="sk-SK" sz="2000" dirty="0">
              <a:cs typeface="Times New Roman" panose="02020603050405020304" pitchFamily="18" charset="0"/>
            </a:endParaRPr>
          </a:p>
        </p:txBody>
      </p:sp>
      <p:pic>
        <p:nvPicPr>
          <p:cNvPr id="3074" name="Picture 2" descr="G:\Zdravá škola\Zdravie na tanieri\Varenie pecenie - 18.12-20.12\IMG_000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12" y="3279026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1734168" y="676759"/>
            <a:ext cx="5283928" cy="873071"/>
          </a:xfrm>
        </p:spPr>
        <p:txBody>
          <a:bodyPr/>
          <a:lstStyle/>
          <a:p>
            <a:pPr marL="0" indent="0">
              <a:buNone/>
            </a:pPr>
            <a:r>
              <a:rPr lang="sk-SK" sz="3600" b="1" dirty="0" smtClean="0">
                <a:solidFill>
                  <a:schemeClr val="accent6"/>
                </a:solidFill>
              </a:rPr>
              <a:t>Ďakujem za pozornosť</a:t>
            </a:r>
            <a:endParaRPr lang="sk-SK" sz="36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28" y="1363852"/>
            <a:ext cx="4595736" cy="5494148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effectLst>
            <a:outerShdw blurRad="50800" dist="50800" dir="5400000" sx="99000" sy="99000" algn="ctr" rotWithShape="0">
              <a:srgbClr val="FFFAEB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95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4298" y="446088"/>
            <a:ext cx="6664271" cy="700787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Účel poskytnutia dotácie</a:t>
            </a:r>
            <a:endParaRPr lang="sk-SK" sz="2800" b="1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118" y="1297291"/>
            <a:ext cx="4541004" cy="2554315"/>
          </a:xfrm>
          <a:prstGeom prst="rect">
            <a:avLst/>
          </a:prstGeom>
        </p:spPr>
      </p:pic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>
          <a:xfrm>
            <a:off x="2260446" y="1598612"/>
            <a:ext cx="4231037" cy="450598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k-SK" sz="2600" dirty="0" smtClean="0"/>
              <a:t>Zakúpenie </a:t>
            </a:r>
            <a:r>
              <a:rPr lang="sk-SK" sz="2600" dirty="0"/>
              <a:t>kuchynskej linky s príslušenstvom </a:t>
            </a:r>
            <a:r>
              <a:rPr lang="sk-SK" sz="2600" dirty="0" smtClean="0"/>
              <a:t>a </a:t>
            </a:r>
            <a:r>
              <a:rPr lang="sk-SK" sz="2600" dirty="0"/>
              <a:t>zariadenia do </a:t>
            </a:r>
            <a:r>
              <a:rPr lang="sk-SK" sz="2600" b="1" u="sng" dirty="0"/>
              <a:t>cvičnej kuchynky</a:t>
            </a:r>
            <a:r>
              <a:rPr lang="sk-SK" sz="2600" b="1" dirty="0"/>
              <a:t>, </a:t>
            </a:r>
            <a:r>
              <a:rPr lang="sk-SK" sz="2600" dirty="0"/>
              <a:t>ktorá sa využíva pri vyučovaní </a:t>
            </a:r>
            <a:r>
              <a:rPr lang="sk-SK" sz="2600" dirty="0" smtClean="0"/>
              <a:t>predmetov technika</a:t>
            </a:r>
            <a:r>
              <a:rPr lang="sk-SK" sz="2600" dirty="0"/>
              <a:t> </a:t>
            </a:r>
            <a:r>
              <a:rPr lang="sk-SK" sz="2600" dirty="0" smtClean="0"/>
              <a:t>a  </a:t>
            </a:r>
            <a:r>
              <a:rPr lang="sk-SK" sz="2600" dirty="0"/>
              <a:t>r</a:t>
            </a:r>
            <a:r>
              <a:rPr lang="sk-SK" sz="2600" dirty="0" smtClean="0"/>
              <a:t>odinná príprava, v</a:t>
            </a:r>
            <a:r>
              <a:rPr lang="sk-SK" sz="2600" dirty="0"/>
              <a:t> rámci krúžku „Varíme, pečieme</a:t>
            </a:r>
            <a:r>
              <a:rPr lang="sk-SK" sz="2600" dirty="0" smtClean="0"/>
              <a:t>“ a realizácii aktivít Zdravej školy.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60" y="4002022"/>
            <a:ext cx="4541004" cy="25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2305" y="686103"/>
            <a:ext cx="9520829" cy="553761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Naplnenie cieľov projektu</a:t>
            </a:r>
            <a:endParaRPr lang="sk-SK" sz="28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55742" y="1549831"/>
            <a:ext cx="9267987" cy="4804473"/>
          </a:xfrm>
        </p:spPr>
        <p:txBody>
          <a:bodyPr>
            <a:normAutofit/>
          </a:bodyPr>
          <a:lstStyle/>
          <a:p>
            <a:pPr lvl="0" algn="just"/>
            <a:r>
              <a:rPr lang="sk-SK" sz="2000" dirty="0" smtClean="0"/>
              <a:t>Prevencia </a:t>
            </a:r>
            <a:r>
              <a:rPr lang="sk-SK" sz="2000" dirty="0"/>
              <a:t>obezity, a to priamym nácvikom žiakov pri príprave zdravých </a:t>
            </a:r>
            <a:r>
              <a:rPr lang="sk-SK" sz="2000" dirty="0" smtClean="0"/>
              <a:t>jedál.</a:t>
            </a:r>
            <a:endParaRPr lang="sk-SK" sz="2000" dirty="0"/>
          </a:p>
          <a:p>
            <a:pPr lvl="0" algn="just"/>
            <a:r>
              <a:rPr lang="sk-SK" sz="2000" dirty="0"/>
              <a:t>N</a:t>
            </a:r>
            <a:r>
              <a:rPr lang="sk-SK" sz="2000" dirty="0" smtClean="0"/>
              <a:t>adobudnutie </a:t>
            </a:r>
            <a:r>
              <a:rPr lang="sk-SK" sz="2000" dirty="0"/>
              <a:t>praktických zručností žiakov pri spracovávaní </a:t>
            </a:r>
            <a:r>
              <a:rPr lang="sk-SK" sz="2000" dirty="0" smtClean="0"/>
              <a:t>potravín</a:t>
            </a:r>
            <a:r>
              <a:rPr lang="sk-SK" sz="2000" dirty="0"/>
              <a:t>.</a:t>
            </a:r>
            <a:r>
              <a:rPr lang="sk-SK" sz="2000" dirty="0" smtClean="0"/>
              <a:t> </a:t>
            </a:r>
            <a:endParaRPr lang="sk-SK" sz="2000" dirty="0"/>
          </a:p>
          <a:p>
            <a:pPr lvl="0" algn="just"/>
            <a:r>
              <a:rPr lang="sk-SK" sz="2000" dirty="0"/>
              <a:t>M</a:t>
            </a:r>
            <a:r>
              <a:rPr lang="sk-SK" sz="2000" dirty="0" smtClean="0"/>
              <a:t>otivácia </a:t>
            </a:r>
            <a:r>
              <a:rPr lang="sk-SK" sz="2000" dirty="0"/>
              <a:t>k zmene stravovacích návykov žiakov a ich </a:t>
            </a:r>
            <a:r>
              <a:rPr lang="sk-SK" sz="2000" dirty="0" smtClean="0"/>
              <a:t>rodičov.</a:t>
            </a:r>
            <a:endParaRPr lang="sk-SK" sz="2000" dirty="0"/>
          </a:p>
          <a:p>
            <a:pPr lvl="0" algn="just"/>
            <a:r>
              <a:rPr lang="sk-SK" sz="2000" dirty="0"/>
              <a:t>R</a:t>
            </a:r>
            <a:r>
              <a:rPr lang="sk-SK" sz="2000" dirty="0" smtClean="0"/>
              <a:t>ealizácia </a:t>
            </a:r>
            <a:r>
              <a:rPr lang="sk-SK" sz="2000" dirty="0"/>
              <a:t>aktivít podporujúcich prevenciu </a:t>
            </a:r>
            <a:r>
              <a:rPr lang="sk-SK" sz="2000" dirty="0" smtClean="0"/>
              <a:t>obezity.</a:t>
            </a:r>
            <a:endParaRPr lang="sk-SK" sz="2000" dirty="0"/>
          </a:p>
          <a:p>
            <a:pPr lvl="0" algn="just"/>
            <a:r>
              <a:rPr lang="sk-SK" sz="2000" dirty="0"/>
              <a:t>Z</a:t>
            </a:r>
            <a:r>
              <a:rPr lang="sk-SK" sz="2000" dirty="0" smtClean="0"/>
              <a:t>dravé </a:t>
            </a:r>
            <a:r>
              <a:rPr lang="sk-SK" sz="2000" dirty="0"/>
              <a:t>spracovanie sezónneho ovocia a zeleniny, ponúknutie finančne prijateľnej alternatívy zdravého stravovania, nakoľko väčšina našich žiakov pochádza zo sociálne znevýhodneného </a:t>
            </a:r>
            <a:r>
              <a:rPr lang="sk-SK" sz="2000" dirty="0" smtClean="0"/>
              <a:t>prostredia.</a:t>
            </a:r>
            <a:endParaRPr lang="sk-SK" sz="2000" dirty="0"/>
          </a:p>
          <a:p>
            <a:pPr lvl="0" algn="just"/>
            <a:r>
              <a:rPr lang="sk-SK" sz="2000" dirty="0"/>
              <a:t>V</a:t>
            </a:r>
            <a:r>
              <a:rPr lang="sk-SK" sz="2000" dirty="0" smtClean="0"/>
              <a:t>zbudenie </a:t>
            </a:r>
            <a:r>
              <a:rPr lang="sk-SK" sz="2000" dirty="0"/>
              <a:t>záujmu žiakov a ich rodičov o vlastné </a:t>
            </a:r>
            <a:r>
              <a:rPr lang="sk-SK" sz="2000" dirty="0" smtClean="0"/>
              <a:t>zdravie.</a:t>
            </a:r>
            <a:endParaRPr lang="sk-SK" sz="2000" dirty="0"/>
          </a:p>
          <a:p>
            <a:pPr lvl="0" algn="just"/>
            <a:r>
              <a:rPr lang="sk-SK" sz="2000" dirty="0"/>
              <a:t>P</a:t>
            </a:r>
            <a:r>
              <a:rPr lang="sk-SK" sz="2000" dirty="0" smtClean="0"/>
              <a:t>odpora </a:t>
            </a:r>
            <a:r>
              <a:rPr lang="sk-SK" sz="2000" dirty="0"/>
              <a:t>pitného režimu, pestovanie návyku pitia bylinkových čajov a čistej </a:t>
            </a:r>
            <a:r>
              <a:rPr lang="sk-SK" sz="2000" dirty="0" smtClean="0"/>
              <a:t>vody.</a:t>
            </a:r>
            <a:endParaRPr lang="sk-SK" sz="2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23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4611" y="626108"/>
            <a:ext cx="5856020" cy="633825"/>
          </a:xfrm>
        </p:spPr>
        <p:txBody>
          <a:bodyPr>
            <a:normAutofit fontScale="90000"/>
          </a:bodyPr>
          <a:lstStyle/>
          <a:p>
            <a:pPr algn="l"/>
            <a:r>
              <a:rPr lang="sk-SK" sz="3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Bylinkové pohladenie</a:t>
            </a:r>
            <a:r>
              <a:rPr lang="sk-SK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sk-SK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sk-SK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31520" y="1635616"/>
            <a:ext cx="10820400" cy="4810903"/>
          </a:xfrm>
        </p:spPr>
        <p:txBody>
          <a:bodyPr>
            <a:normAutofit/>
          </a:bodyPr>
          <a:lstStyle/>
          <a:p>
            <a:pPr lvl="1"/>
            <a:r>
              <a:rPr lang="sk-SK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Cieľ aktivity: </a:t>
            </a:r>
            <a:r>
              <a:rPr lang="sk-SK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	</a:t>
            </a:r>
            <a:r>
              <a:rPr lang="sk-SK" sz="2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Spoznávať  </a:t>
            </a:r>
            <a:r>
              <a:rPr lang="sk-SK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liečivé účinky a spôsob zberu bylín, ktoré rastú v </a:t>
            </a:r>
            <a:r>
              <a:rPr lang="sk-SK" sz="2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					bezprostrednej blízkosti </a:t>
            </a:r>
            <a:r>
              <a:rPr lang="sk-SK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školy. </a:t>
            </a:r>
            <a:endParaRPr lang="sk-SK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sk-SK" sz="2000" dirty="0" smtClean="0">
                <a:cs typeface="Times New Roman" panose="02020603050405020304" pitchFamily="18" charset="0"/>
              </a:rPr>
              <a:t>Už niekoľko rokov sa každú jar rozzelená bylinkový záhon pod oknami našej školy. Okrem priaznivých účinkov byliniek na zdravie a príjemnej chuti, majú ešte jednu veľkú devízu – v prírode sú zadarmo. </a:t>
            </a:r>
            <a:endParaRPr lang="sk-SK" sz="2000" dirty="0"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872" y="4041067"/>
            <a:ext cx="3200000" cy="180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193" y="3119067"/>
            <a:ext cx="3200000" cy="1800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14" y="5106908"/>
            <a:ext cx="3212875" cy="17152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360" y="5106908"/>
            <a:ext cx="3093191" cy="173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5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803" y="666427"/>
            <a:ext cx="5129940" cy="507871"/>
          </a:xfrm>
        </p:spPr>
        <p:txBody>
          <a:bodyPr>
            <a:noAutofit/>
          </a:bodyPr>
          <a:lstStyle/>
          <a:p>
            <a:pPr algn="l"/>
            <a:r>
              <a:rPr lang="sk-SK" sz="28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Poznávame vedu z medu</a:t>
            </a:r>
            <a:br>
              <a:rPr lang="sk-SK" sz="28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sk-SK" sz="2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81271" y="1174298"/>
            <a:ext cx="10093701" cy="2265273"/>
          </a:xfrm>
        </p:spPr>
        <p:txBody>
          <a:bodyPr>
            <a:normAutofit fontScale="85000" lnSpcReduction="20000"/>
          </a:bodyPr>
          <a:lstStyle/>
          <a:p>
            <a:endParaRPr lang="sk-S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sz="2200" dirty="0">
                <a:solidFill>
                  <a:schemeClr val="tx1"/>
                </a:solidFill>
                <a:cs typeface="Times New Roman" panose="02020603050405020304" pitchFamily="18" charset="0"/>
              </a:rPr>
              <a:t>Cieľ aktivity: </a:t>
            </a:r>
            <a:r>
              <a:rPr lang="sk-SK" sz="2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	</a:t>
            </a:r>
            <a:r>
              <a:rPr lang="sk-SK" sz="22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Priblížiť </a:t>
            </a:r>
            <a:r>
              <a:rPr lang="sk-SK" sz="2200" i="1" dirty="0">
                <a:solidFill>
                  <a:schemeClr val="tx1"/>
                </a:solidFill>
                <a:cs typeface="Times New Roman" panose="02020603050405020304" pitchFamily="18" charset="0"/>
              </a:rPr>
              <a:t>žiakom prácu včelára prostredníctvom stretnutia a </a:t>
            </a:r>
            <a:r>
              <a:rPr lang="sk-SK" sz="22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						besedy </a:t>
            </a:r>
            <a:r>
              <a:rPr lang="sk-SK" sz="2200" i="1" dirty="0">
                <a:solidFill>
                  <a:schemeClr val="tx1"/>
                </a:solidFill>
                <a:cs typeface="Times New Roman" panose="02020603050405020304" pitchFamily="18" charset="0"/>
              </a:rPr>
              <a:t>so </a:t>
            </a:r>
            <a:r>
              <a:rPr lang="sk-SK" sz="22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včelármi </a:t>
            </a:r>
            <a:r>
              <a:rPr lang="sk-SK" sz="2200" i="1" dirty="0">
                <a:solidFill>
                  <a:schemeClr val="tx1"/>
                </a:solidFill>
                <a:cs typeface="Times New Roman" panose="02020603050405020304" pitchFamily="18" charset="0"/>
              </a:rPr>
              <a:t>z obce.</a:t>
            </a:r>
            <a:endParaRPr lang="sk-SK" sz="2200" i="1" dirty="0">
              <a:cs typeface="Times New Roman" panose="02020603050405020304" pitchFamily="18" charset="0"/>
            </a:endParaRPr>
          </a:p>
          <a:p>
            <a:pPr algn="just"/>
            <a:r>
              <a:rPr lang="sk-SK" sz="2200" dirty="0" smtClean="0">
                <a:cs typeface="Times New Roman" panose="02020603050405020304" pitchFamily="18" charset="0"/>
              </a:rPr>
              <a:t>V našom blízkom okolí žije niekoľko šikovných včelárov, ktorí sa so svojou záľubou radi podelia s mladšími. Neváhali sme a pozvali jedného priamo k nám na besedu. Mladší žiaci navštívili včely priamo „doma“, videli nielen úle, plasty a prácu včelára, ale odniesli si aj zdravú maškrtu. Aktivita sa žiakom páčila, a preto ju v jari plánujeme zopakovať</a:t>
            </a:r>
            <a:r>
              <a:rPr lang="sk-SK" sz="1800" dirty="0" smtClean="0">
                <a:cs typeface="Times New Roman" panose="02020603050405020304" pitchFamily="18" charset="0"/>
              </a:rPr>
              <a:t>.</a:t>
            </a:r>
            <a:endParaRPr lang="sk-SK" sz="1800" dirty="0"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2708" y="3093064"/>
            <a:ext cx="2492264" cy="176908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5803" y="3350586"/>
            <a:ext cx="2002802" cy="203133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5673" y="3093064"/>
            <a:ext cx="2125314" cy="175468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27647">
            <a:off x="1422837" y="4486214"/>
            <a:ext cx="1619512" cy="205870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6367">
            <a:off x="5066642" y="4425968"/>
            <a:ext cx="1665864" cy="222115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3952" y="4864878"/>
            <a:ext cx="472217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83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3302" y="666428"/>
            <a:ext cx="9083296" cy="1462818"/>
          </a:xfrm>
        </p:spPr>
        <p:txBody>
          <a:bodyPr>
            <a:normAutofit/>
          </a:bodyPr>
          <a:lstStyle/>
          <a:p>
            <a:pPr algn="l"/>
            <a:r>
              <a:rPr lang="sk-SK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Nanuky do ruky</a:t>
            </a:r>
            <a:r>
              <a:rPr lang="sk-SK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sk-SK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sk-SK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sk-SK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sk-SK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79934" y="1297613"/>
            <a:ext cx="10687285" cy="2607960"/>
          </a:xfrm>
        </p:spPr>
        <p:txBody>
          <a:bodyPr>
            <a:noAutofit/>
          </a:bodyPr>
          <a:lstStyle/>
          <a:p>
            <a:endParaRPr 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Cieľ aktivity: </a:t>
            </a:r>
            <a:r>
              <a:rPr lang="sk-SK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sk-SK" sz="2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Vyrobiť mrazené domáce nanuky </a:t>
            </a:r>
            <a:r>
              <a:rPr lang="sk-SK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a ponúknuť ich ako zdravšiu </a:t>
            </a:r>
            <a:r>
              <a:rPr lang="sk-SK" sz="2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					alternatívu.</a:t>
            </a:r>
          </a:p>
          <a:p>
            <a:pPr algn="just"/>
            <a:r>
              <a:rPr lang="sk-SK" sz="2000" dirty="0" smtClean="0">
                <a:cs typeface="Times New Roman" panose="02020603050405020304" pitchFamily="18" charset="0"/>
              </a:rPr>
              <a:t>Naši žiaci pochádzajú z vidieckeho prostredia, väčšina z nich má prístup k ovociu a zelenine zo záhrad. Snažíme sa, aby vedeli úrodu efektívne spracovať a uprednostnili produkty domácej výroby pred tými kupovanými. Druháci si vyskúšali aké jednoduché a zábavné je urobiť nanuk plný vitamínov.</a:t>
            </a:r>
            <a:endParaRPr lang="sk-SK" sz="2000" dirty="0"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2773">
            <a:off x="571005" y="4436761"/>
            <a:ext cx="1217858" cy="216584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583" y="3905573"/>
            <a:ext cx="3241353" cy="1800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1524">
            <a:off x="4650170" y="4758490"/>
            <a:ext cx="1073167" cy="190852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0096">
            <a:off x="7140255" y="4867109"/>
            <a:ext cx="1233559" cy="1800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73294">
            <a:off x="5847047" y="3824251"/>
            <a:ext cx="1298000" cy="18000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680" y="3905573"/>
            <a:ext cx="3606652" cy="19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2859" y="674588"/>
            <a:ext cx="9601197" cy="614848"/>
          </a:xfrm>
        </p:spPr>
        <p:txBody>
          <a:bodyPr>
            <a:normAutofit fontScale="90000"/>
          </a:bodyPr>
          <a:lstStyle/>
          <a:p>
            <a:pPr algn="l"/>
            <a:r>
              <a:rPr lang="sk-SK" sz="3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Voňavé tajomstvo spoza plota</a:t>
            </a:r>
            <a:r>
              <a:rPr lang="sk-SK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682859" y="1592407"/>
            <a:ext cx="10152678" cy="3830092"/>
          </a:xfrm>
        </p:spPr>
        <p:txBody>
          <a:bodyPr>
            <a:normAutofit/>
          </a:bodyPr>
          <a:lstStyle/>
          <a:p>
            <a:pPr algn="just"/>
            <a:r>
              <a:rPr lang="sk-SK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Cieľ aktivity: </a:t>
            </a:r>
            <a:r>
              <a:rPr lang="sk-SK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sk-SK" sz="2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Pozbierať </a:t>
            </a:r>
            <a:r>
              <a:rPr lang="sk-SK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a ošetriť šípky z okolia školy. Ponúknuť žiakom šípkový </a:t>
            </a:r>
            <a:r>
              <a:rPr lang="sk-SK" sz="2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				čaj</a:t>
            </a:r>
            <a:r>
              <a:rPr lang="sk-SK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sk-SK" sz="2000" i="1" dirty="0" smtClean="0">
              <a:cs typeface="Times New Roman" panose="02020603050405020304" pitchFamily="18" charset="0"/>
            </a:endParaRPr>
          </a:p>
          <a:p>
            <a:pPr algn="just"/>
            <a:r>
              <a:rPr lang="sk-SK" sz="2000" dirty="0" smtClean="0">
                <a:cs typeface="Times New Roman" panose="02020603050405020304" pitchFamily="18" charset="0"/>
              </a:rPr>
              <a:t>V minulosti bolo zvykom zapojiť žiakov do zberu šípok. Obnovili sme túto tradíciu a naši žiaci  pozbierali šípky v okolí školy. Následne ich ošetrili a pripravili na sušenie. V sychravých dňoch tak teplý čaj plný vitamínov zahreje telo i dušu.</a:t>
            </a:r>
            <a:endParaRPr lang="sk-SK" sz="2000" dirty="0"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457" y="4975870"/>
            <a:ext cx="3144115" cy="18000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5980" y="4975870"/>
            <a:ext cx="3398900" cy="180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48149">
            <a:off x="8783030" y="3772899"/>
            <a:ext cx="3231018" cy="1800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28" b="-18113"/>
          <a:stretch/>
        </p:blipFill>
        <p:spPr>
          <a:xfrm>
            <a:off x="5082872" y="3399185"/>
            <a:ext cx="2495871" cy="1800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3108">
            <a:off x="718412" y="3772898"/>
            <a:ext cx="320031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4933" y="750916"/>
            <a:ext cx="5421202" cy="602084"/>
          </a:xfrm>
        </p:spPr>
        <p:txBody>
          <a:bodyPr>
            <a:normAutofit fontScale="90000"/>
          </a:bodyPr>
          <a:lstStyle/>
          <a:p>
            <a:pPr algn="l"/>
            <a:r>
              <a:rPr lang="sk-SK" sz="3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Deň mlieka na školách</a:t>
            </a:r>
            <a:r>
              <a:rPr lang="sk-SK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30415" y="1516380"/>
            <a:ext cx="10469879" cy="4958040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Cieľ aktivity: </a:t>
            </a:r>
            <a:r>
              <a:rPr lang="sk-SK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sk-SK" sz="2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Motivovať </a:t>
            </a:r>
            <a:r>
              <a:rPr lang="sk-SK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žiakov a rodičov ku konzumácii mliečnych výrobkov. </a:t>
            </a:r>
            <a:endParaRPr lang="sk-SK" sz="2000" i="1" dirty="0" smtClean="0">
              <a:cs typeface="Times New Roman" panose="02020603050405020304" pitchFamily="18" charset="0"/>
            </a:endParaRPr>
          </a:p>
          <a:p>
            <a:pPr algn="just"/>
            <a:r>
              <a:rPr lang="sk-SK" sz="2000" dirty="0" smtClean="0">
                <a:cs typeface="Times New Roman" panose="02020603050405020304" pitchFamily="18" charset="0"/>
              </a:rPr>
              <a:t>Mlieko je jednou z najdôležitejších zložiek výživy dieťaťa. Snažíme sa, aby naši žiaci nezabúdali na tento fakt. Pripomíname si, akú podobu môže mať mlieko v jedálničku, kedy je hlavnou zložkou a kedy ingredienciou. </a:t>
            </a:r>
            <a:r>
              <a:rPr lang="sk-SK" sz="2000" dirty="0">
                <a:cs typeface="Times New Roman" panose="02020603050405020304" pitchFamily="18" charset="0"/>
              </a:rPr>
              <a:t>D</a:t>
            </a:r>
            <a:r>
              <a:rPr lang="sk-SK" sz="2000" dirty="0" smtClean="0">
                <a:cs typeface="Times New Roman" panose="02020603050405020304" pitchFamily="18" charset="0"/>
              </a:rPr>
              <a:t>báme, aby žiaci poznali regionálne výrobky a ich kúpou tak podporili práve náš región</a:t>
            </a:r>
            <a:r>
              <a:rPr lang="sk-SK" sz="2000" dirty="0" smtClean="0"/>
              <a:t>. </a:t>
            </a:r>
            <a:r>
              <a:rPr lang="sk-SK" sz="2000" dirty="0" smtClean="0">
                <a:cs typeface="Times New Roman" panose="02020603050405020304" pitchFamily="18" charset="0"/>
              </a:rPr>
              <a:t>Aj v tento deň žiaci strávili v kuchynke a pripravili chutný puding.</a:t>
            </a:r>
          </a:p>
          <a:p>
            <a:endParaRPr lang="sk-SK" sz="2000" dirty="0"/>
          </a:p>
        </p:txBody>
      </p:sp>
      <p:pic>
        <p:nvPicPr>
          <p:cNvPr id="5124" name="Picture 4" descr="G:\Zdravá škola\Deň mlieka na školách\IMG_20170927_08533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20535">
            <a:off x="4534790" y="4348244"/>
            <a:ext cx="135171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Zdravá škola\Deň mlieka na školách\IMG_20170927_08580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20496">
            <a:off x="3114508" y="4854054"/>
            <a:ext cx="15011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:\Zdravá škola\Deň mlieka na školách\IMG_20170927_0912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0966" y="4953281"/>
            <a:ext cx="320547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Zdravá škola\Deň mlieka na školách\IMG_20170927_08510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36169">
            <a:off x="335619" y="3761988"/>
            <a:ext cx="323236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:\Zdravá škola\Deň mlieka na školách\IMG_20170927_085940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38086">
            <a:off x="8881190" y="3454304"/>
            <a:ext cx="274068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G:\Zdravá škola\Deň mlieka na školách\IMG_20170927_090716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019186">
            <a:off x="5777818" y="3635058"/>
            <a:ext cx="156783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G:\Zdravá škola\Zdravie na tanieri\Varenie pecenie - 18.12-20.12\22.3\DSC006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2676">
            <a:off x="5104173" y="3856806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3855" y="713693"/>
            <a:ext cx="9601197" cy="846667"/>
          </a:xfrm>
        </p:spPr>
        <p:txBody>
          <a:bodyPr>
            <a:normAutofit/>
          </a:bodyPr>
          <a:lstStyle/>
          <a:p>
            <a:pPr algn="l"/>
            <a:r>
              <a:rPr lang="sk-SK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Jablkový týždeň</a:t>
            </a:r>
            <a:r>
              <a:rPr lang="sk-SK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37841" y="1647600"/>
            <a:ext cx="9601196" cy="2364126"/>
          </a:xfrm>
        </p:spPr>
        <p:txBody>
          <a:bodyPr/>
          <a:lstStyle/>
          <a:p>
            <a:pPr marL="0" indent="0" algn="just">
              <a:buNone/>
            </a:pPr>
            <a:r>
              <a:rPr lang="sk-SK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Cieľ aktivity: </a:t>
            </a:r>
            <a:r>
              <a:rPr lang="sk-SK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sk-SK" sz="2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Venovať </a:t>
            </a:r>
            <a:r>
              <a:rPr lang="sk-SK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jablku ako regionálnej potravine celý týždeň. </a:t>
            </a:r>
            <a:r>
              <a:rPr lang="sk-SK" sz="2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					Spoznať </a:t>
            </a:r>
            <a:r>
              <a:rPr lang="sk-SK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jeho </a:t>
            </a:r>
            <a:r>
              <a:rPr lang="sk-SK" sz="2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vitamínovú	hodnotu </a:t>
            </a:r>
            <a:r>
              <a:rPr lang="sk-SK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a zdravé spôsoby </a:t>
            </a:r>
            <a:r>
              <a:rPr lang="sk-SK" sz="2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					spracovania</a:t>
            </a:r>
            <a:r>
              <a:rPr lang="sk-SK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sk-SK" sz="20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2000" dirty="0" smtClean="0">
                <a:cs typeface="Times New Roman" panose="02020603050405020304" pitchFamily="18" charset="0"/>
              </a:rPr>
              <a:t>Jeden celý októbrový týždeň sme venovali jablku a nazvali sme ho Týždeň s Jonatánkou. Súťažili sme o najkrajšie jabĺčko, spoznávali jeho vôňu, chuť.  Pripomenuli sme si, aká dôležitá je jeho konzumácia.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098" name="Picture 2" descr="G:\Zdravá škola\Zdravie na tanieri\Varenie pecenie - 18.12-20.12\22.3\DSC0061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55194">
            <a:off x="355293" y="4871184"/>
            <a:ext cx="22225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Zdravá škola\Zdravie na tanieri\Varenie pecenie - 18.12-20.12\22.3\DSC006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2807">
            <a:off x="2636888" y="4374108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Zdravá škola\Zdravie na tanieri\Varenie pecenie - 18.12-20.12\22.3\DSC006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0757">
            <a:off x="9533570" y="3475238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Zdravá škola\Zdravie na tanieri\Varenie pecenie - 18.12-20.12\22.3\DSC0061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065630">
            <a:off x="6897158" y="4799900"/>
            <a:ext cx="281625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8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Žlto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487</TotalTime>
  <Words>119</Words>
  <Application>Microsoft Office PowerPoint</Application>
  <PresentationFormat>Vlastná</PresentationFormat>
  <Paragraphs>59</Paragraphs>
  <Slides>15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Dym</vt:lpstr>
      <vt:lpstr>Žiadateľ:     Obec Palín         056 64 97 203, sekretariat@obecpalin.eu  Realizátor projektu:  Základná škola s materskou školou        Štefana Ďurovčíka Palín 104        0911 205 600, 056 64 97 293        zspalin@stonline.sk, zssmspalin.edupage.org        </vt:lpstr>
      <vt:lpstr>Účel poskytnutia dotácie</vt:lpstr>
      <vt:lpstr>Naplnenie cieľov projektu</vt:lpstr>
      <vt:lpstr>Bylinkové pohladenie </vt:lpstr>
      <vt:lpstr>Poznávame vedu z medu </vt:lpstr>
      <vt:lpstr>Nanuky do ruky  </vt:lpstr>
      <vt:lpstr>Voňavé tajomstvo spoza plota </vt:lpstr>
      <vt:lpstr>Deň mlieka na školách </vt:lpstr>
      <vt:lpstr> Jablkový týždeň </vt:lpstr>
      <vt:lpstr>Od kapusty chlap je hustý </vt:lpstr>
      <vt:lpstr>Tajomstvá tekvíc </vt:lpstr>
      <vt:lpstr> „... a to boli orechy...“ </vt:lpstr>
      <vt:lpstr> „Chipsiáda“ </vt:lpstr>
      <vt:lpstr>Pečieme zdravo a chutne </vt:lpstr>
      <vt:lpstr>Prezentácia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Základná škola s materskou školou Štefana Ďurovčíka Palín 104</dc:title>
  <dc:creator>teacher</dc:creator>
  <cp:lastModifiedBy>zr</cp:lastModifiedBy>
  <cp:revision>64</cp:revision>
  <dcterms:created xsi:type="dcterms:W3CDTF">2018-11-27T07:05:44Z</dcterms:created>
  <dcterms:modified xsi:type="dcterms:W3CDTF">2018-12-10T11:41:19Z</dcterms:modified>
</cp:coreProperties>
</file>