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6" r:id="rId3"/>
    <p:sldId id="267" r:id="rId4"/>
    <p:sldId id="268" r:id="rId5"/>
    <p:sldId id="269" r:id="rId6"/>
    <p:sldId id="270" r:id="rId7"/>
    <p:sldId id="271" r:id="rId8"/>
    <p:sldId id="257" r:id="rId9"/>
    <p:sldId id="280" r:id="rId10"/>
    <p:sldId id="258" r:id="rId11"/>
    <p:sldId id="272" r:id="rId12"/>
    <p:sldId id="274" r:id="rId13"/>
    <p:sldId id="275" r:id="rId14"/>
    <p:sldId id="276" r:id="rId15"/>
    <p:sldId id="282" r:id="rId16"/>
    <p:sldId id="284" r:id="rId17"/>
    <p:sldId id="277" r:id="rId18"/>
    <p:sldId id="259" r:id="rId19"/>
    <p:sldId id="260" r:id="rId20"/>
    <p:sldId id="261" r:id="rId21"/>
    <p:sldId id="262" r:id="rId22"/>
    <p:sldId id="278" r:id="rId23"/>
    <p:sldId id="279" r:id="rId24"/>
    <p:sldId id="263" r:id="rId25"/>
    <p:sldId id="264" r:id="rId26"/>
    <p:sldId id="273" r:id="rId27"/>
    <p:sldId id="283" r:id="rId28"/>
    <p:sldId id="281" r:id="rId29"/>
    <p:sldId id="285" r:id="rId30"/>
    <p:sldId id="286" r:id="rId3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8" d="100"/>
          <a:sy n="78" d="100"/>
        </p:scale>
        <p:origin x="-1584" y="-18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pl-PL" smtClean="0"/>
              <a:t>Kliknij, aby edytować styl</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DF2F8FC-0BD3-43E5-835A-11081853C7B6}" type="datetimeFigureOut">
              <a:rPr lang="pl-PL" smtClean="0"/>
              <a:pPr/>
              <a:t>28.12.2020</a:t>
            </a:fld>
            <a:endParaRPr lang="pl-P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pl-P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41B2CD2-1217-43AD-97A1-A0B9F53EC50E}" type="slidenum">
              <a:rPr lang="pl-PL" smtClean="0"/>
              <a:pPr/>
              <a:t>‹#›</a:t>
            </a:fld>
            <a:endParaRPr lang="pl-P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0DF2F8FC-0BD3-43E5-835A-11081853C7B6}" type="datetimeFigureOut">
              <a:rPr lang="pl-PL" smtClean="0"/>
              <a:pPr/>
              <a:t>28.12.2020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1B2CD2-1217-43AD-97A1-A0B9F53EC50E}"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pl-PL" smtClean="0"/>
              <a:t>Kliknij, aby edytować styl</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0DF2F8FC-0BD3-43E5-835A-11081853C7B6}" type="datetimeFigureOut">
              <a:rPr lang="pl-PL" smtClean="0"/>
              <a:pPr/>
              <a:t>28.12.2020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1B2CD2-1217-43AD-97A1-A0B9F53EC50E}"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DF2F8FC-0BD3-43E5-835A-11081853C7B6}" type="datetimeFigureOut">
              <a:rPr lang="pl-PL" smtClean="0"/>
              <a:pPr/>
              <a:t>28.12.2020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1B2CD2-1217-43AD-97A1-A0B9F53EC50E}"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DF2F8FC-0BD3-43E5-835A-11081853C7B6}" type="datetimeFigureOut">
              <a:rPr lang="pl-PL" smtClean="0"/>
              <a:pPr/>
              <a:t>28.12.2020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1B2CD2-1217-43AD-97A1-A0B9F53EC50E}"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0DF2F8FC-0BD3-43E5-835A-11081853C7B6}" type="datetimeFigureOut">
              <a:rPr lang="pl-PL" smtClean="0"/>
              <a:pPr/>
              <a:t>28.12.2020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1B2CD2-1217-43AD-97A1-A0B9F53EC50E}" type="slidenum">
              <a:rPr lang="pl-PL" smtClean="0"/>
              <a:pPr/>
              <a:t>‹#›</a:t>
            </a:fld>
            <a:endParaRPr lang="pl-PL"/>
          </a:p>
        </p:txBody>
      </p:sp>
      <p:sp>
        <p:nvSpPr>
          <p:cNvPr id="9" name="Content Placeholder 8"/>
          <p:cNvSpPr>
            <a:spLocks noGrp="1"/>
          </p:cNvSpPr>
          <p:nvPr>
            <p:ph sz="quarter" idx="13"/>
          </p:nvPr>
        </p:nvSpPr>
        <p:spPr>
          <a:xfrm>
            <a:off x="1042416" y="2313432"/>
            <a:ext cx="3419856" cy="349300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DF2F8FC-0BD3-43E5-835A-11081853C7B6}" type="datetimeFigureOut">
              <a:rPr lang="pl-PL" smtClean="0"/>
              <a:pPr/>
              <a:t>28.12.2020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41B2CD2-1217-43AD-97A1-A0B9F53EC50E}"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0DF2F8FC-0BD3-43E5-835A-11081853C7B6}" type="datetimeFigureOut">
              <a:rPr lang="pl-PL" smtClean="0"/>
              <a:pPr/>
              <a:t>28.12.2020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41B2CD2-1217-43AD-97A1-A0B9F53EC50E}"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2F8FC-0BD3-43E5-835A-11081853C7B6}" type="datetimeFigureOut">
              <a:rPr lang="pl-PL" smtClean="0"/>
              <a:pPr/>
              <a:t>28.12.2020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41B2CD2-1217-43AD-97A1-A0B9F53EC50E}"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DF2F8FC-0BD3-43E5-835A-11081853C7B6}" type="datetimeFigureOut">
              <a:rPr lang="pl-PL" smtClean="0"/>
              <a:pPr/>
              <a:t>28.12.2020</a:t>
            </a:fld>
            <a:endParaRPr lang="pl-PL"/>
          </a:p>
        </p:txBody>
      </p:sp>
      <p:sp>
        <p:nvSpPr>
          <p:cNvPr id="7" name="Slide Number Placeholder 6"/>
          <p:cNvSpPr>
            <a:spLocks noGrp="1"/>
          </p:cNvSpPr>
          <p:nvPr>
            <p:ph type="sldNum" sz="quarter" idx="12"/>
          </p:nvPr>
        </p:nvSpPr>
        <p:spPr/>
        <p:txBody>
          <a:bodyPr/>
          <a:lstStyle/>
          <a:p>
            <a:fld id="{E41B2CD2-1217-43AD-97A1-A0B9F53EC50E}" type="slidenum">
              <a:rPr lang="pl-PL" smtClean="0"/>
              <a:pPr/>
              <a:t>‹#›</a:t>
            </a:fld>
            <a:endParaRPr lang="pl-P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l-P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pl-PL" smtClean="0"/>
              <a:t>Kliknij, aby edytować styl</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pl-PL" smtClean="0"/>
              <a:t>Kliknij, aby edytować styl</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DF2F8FC-0BD3-43E5-835A-11081853C7B6}" type="datetimeFigureOut">
              <a:rPr lang="pl-PL" smtClean="0"/>
              <a:pPr/>
              <a:t>28.12.2020</a:t>
            </a:fld>
            <a:endParaRPr lang="pl-P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l-PL"/>
          </a:p>
        </p:txBody>
      </p:sp>
      <p:sp>
        <p:nvSpPr>
          <p:cNvPr id="7" name="Slide Number Placeholder 6"/>
          <p:cNvSpPr>
            <a:spLocks noGrp="1"/>
          </p:cNvSpPr>
          <p:nvPr>
            <p:ph type="sldNum" sz="quarter" idx="12"/>
          </p:nvPr>
        </p:nvSpPr>
        <p:spPr/>
        <p:txBody>
          <a:bodyPr/>
          <a:lstStyle/>
          <a:p>
            <a:fld id="{E41B2CD2-1217-43AD-97A1-A0B9F53EC50E}"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DF2F8FC-0BD3-43E5-835A-11081853C7B6}" type="datetimeFigureOut">
              <a:rPr lang="pl-PL" smtClean="0"/>
              <a:pPr/>
              <a:t>28.12.2020</a:t>
            </a:fld>
            <a:endParaRPr lang="pl-P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pl-P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41B2CD2-1217-43AD-97A1-A0B9F53EC50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4.xml"/><Relationship Id="rId4" Type="http://schemas.openxmlformats.org/officeDocument/2006/relationships/image" Target="../media/image78.jpeg"/></Relationships>
</file>

<file path=ppt/slides/_rels/slide2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802312" y="2348880"/>
            <a:ext cx="3313355" cy="2421796"/>
          </a:xfrm>
          <a:ln>
            <a:solidFill>
              <a:schemeClr val="bg1"/>
            </a:solidFill>
          </a:ln>
        </p:spPr>
        <p:txBody>
          <a:bodyPr>
            <a:noAutofit/>
          </a:bodyPr>
          <a:lstStyle/>
          <a:p>
            <a:r>
              <a:rPr lang="pl-PL" sz="2400" b="1" dirty="0">
                <a:solidFill>
                  <a:schemeClr val="accent1">
                    <a:lumMod val="50000"/>
                  </a:schemeClr>
                </a:solidFill>
                <a:latin typeface="+mn-lt"/>
              </a:rPr>
              <a:t>Osiągnięcia </a:t>
            </a:r>
            <a:r>
              <a:rPr lang="pl-PL" sz="2400" b="1" dirty="0" smtClean="0">
                <a:solidFill>
                  <a:schemeClr val="accent1">
                    <a:lumMod val="50000"/>
                  </a:schemeClr>
                </a:solidFill>
                <a:latin typeface="+mn-lt"/>
              </a:rPr>
              <a:t/>
            </a:r>
            <a:br>
              <a:rPr lang="pl-PL" sz="2400" b="1" dirty="0" smtClean="0">
                <a:solidFill>
                  <a:schemeClr val="accent1">
                    <a:lumMod val="50000"/>
                  </a:schemeClr>
                </a:solidFill>
                <a:latin typeface="+mn-lt"/>
              </a:rPr>
            </a:br>
            <a:r>
              <a:rPr lang="pl-PL" sz="2400" b="1" dirty="0" smtClean="0">
                <a:solidFill>
                  <a:schemeClr val="accent1">
                    <a:lumMod val="50000"/>
                  </a:schemeClr>
                </a:solidFill>
                <a:latin typeface="+mn-lt"/>
              </a:rPr>
              <a:t>Szkoły </a:t>
            </a:r>
            <a:br>
              <a:rPr lang="pl-PL" sz="2400" b="1" dirty="0" smtClean="0">
                <a:solidFill>
                  <a:schemeClr val="accent1">
                    <a:lumMod val="50000"/>
                  </a:schemeClr>
                </a:solidFill>
                <a:latin typeface="+mn-lt"/>
              </a:rPr>
            </a:br>
            <a:r>
              <a:rPr lang="pl-PL" sz="2400" b="1" dirty="0" smtClean="0">
                <a:solidFill>
                  <a:schemeClr val="accent1">
                    <a:lumMod val="50000"/>
                  </a:schemeClr>
                </a:solidFill>
                <a:latin typeface="+mn-lt"/>
              </a:rPr>
              <a:t>Podstawowej Nr 3</a:t>
            </a:r>
            <a:r>
              <a:rPr lang="pl-PL" sz="2400" b="1" dirty="0">
                <a:solidFill>
                  <a:schemeClr val="accent1">
                    <a:lumMod val="50000"/>
                  </a:schemeClr>
                </a:solidFill>
                <a:latin typeface="+mn-lt"/>
              </a:rPr>
              <a:t/>
            </a:r>
            <a:br>
              <a:rPr lang="pl-PL" sz="2400" b="1" dirty="0">
                <a:solidFill>
                  <a:schemeClr val="accent1">
                    <a:lumMod val="50000"/>
                  </a:schemeClr>
                </a:solidFill>
                <a:latin typeface="+mn-lt"/>
              </a:rPr>
            </a:br>
            <a:r>
              <a:rPr lang="pl-PL" sz="2400" b="1" dirty="0">
                <a:solidFill>
                  <a:schemeClr val="accent1">
                    <a:lumMod val="50000"/>
                  </a:schemeClr>
                </a:solidFill>
                <a:latin typeface="+mn-lt"/>
              </a:rPr>
              <a:t>im. </a:t>
            </a:r>
            <a:r>
              <a:rPr lang="pl-PL" sz="2400" b="1" dirty="0" smtClean="0">
                <a:solidFill>
                  <a:schemeClr val="accent1">
                    <a:lumMod val="50000"/>
                  </a:schemeClr>
                </a:solidFill>
                <a:latin typeface="+mn-lt"/>
              </a:rPr>
              <a:t>Królowej Jadwigi</a:t>
            </a:r>
            <a:r>
              <a:rPr lang="pl-PL" sz="2400" b="1" dirty="0">
                <a:solidFill>
                  <a:schemeClr val="accent1">
                    <a:lumMod val="50000"/>
                  </a:schemeClr>
                </a:solidFill>
                <a:latin typeface="+mn-lt"/>
              </a:rPr>
              <a:t/>
            </a:r>
            <a:br>
              <a:rPr lang="pl-PL" sz="2400" b="1" dirty="0">
                <a:solidFill>
                  <a:schemeClr val="accent1">
                    <a:lumMod val="50000"/>
                  </a:schemeClr>
                </a:solidFill>
                <a:latin typeface="+mn-lt"/>
              </a:rPr>
            </a:br>
            <a:r>
              <a:rPr lang="pl-PL" sz="2400" b="1" dirty="0">
                <a:solidFill>
                  <a:schemeClr val="accent1">
                    <a:lumMod val="50000"/>
                  </a:schemeClr>
                </a:solidFill>
                <a:latin typeface="+mn-lt"/>
              </a:rPr>
              <a:t>w </a:t>
            </a:r>
            <a:r>
              <a:rPr lang="pl-PL" sz="2400" b="1" dirty="0" smtClean="0">
                <a:solidFill>
                  <a:schemeClr val="accent1">
                    <a:lumMod val="50000"/>
                  </a:schemeClr>
                </a:solidFill>
                <a:latin typeface="+mn-lt"/>
              </a:rPr>
              <a:t>Chrzanowie</a:t>
            </a:r>
            <a:r>
              <a:rPr lang="pl-PL" sz="2400" dirty="0">
                <a:latin typeface="+mn-lt"/>
              </a:rPr>
              <a:t/>
            </a:r>
            <a:br>
              <a:rPr lang="pl-PL" sz="2400" dirty="0">
                <a:latin typeface="+mn-lt"/>
              </a:rPr>
            </a:br>
            <a:endParaRPr lang="pl-PL" sz="2400" dirty="0">
              <a:latin typeface="+mn-lt"/>
            </a:endParaRPr>
          </a:p>
        </p:txBody>
      </p:sp>
      <p:sp>
        <p:nvSpPr>
          <p:cNvPr id="3" name="Podtytuł 2"/>
          <p:cNvSpPr>
            <a:spLocks noGrp="1"/>
          </p:cNvSpPr>
          <p:nvPr>
            <p:ph type="subTitle" idx="1"/>
          </p:nvPr>
        </p:nvSpPr>
        <p:spPr>
          <a:xfrm>
            <a:off x="4716016" y="4869160"/>
            <a:ext cx="3309803" cy="1260629"/>
          </a:xfrm>
        </p:spPr>
        <p:txBody>
          <a:bodyPr>
            <a:normAutofit fontScale="92500" lnSpcReduction="10000"/>
          </a:bodyPr>
          <a:lstStyle/>
          <a:p>
            <a:r>
              <a:rPr lang="pl-PL" dirty="0"/>
              <a:t>w zakresie realizacji projektu Szkoła Promująca Zdrowie</a:t>
            </a:r>
            <a:br>
              <a:rPr lang="pl-PL" dirty="0"/>
            </a:br>
            <a:endParaRPr lang="pl-PL" dirty="0" smtClean="0"/>
          </a:p>
          <a:p>
            <a:r>
              <a:rPr lang="pl-PL" dirty="0"/>
              <a:t/>
            </a:r>
            <a:br>
              <a:rPr lang="pl-PL" dirty="0"/>
            </a:br>
            <a:r>
              <a:rPr lang="pl-PL" sz="1200" dirty="0" smtClean="0"/>
              <a:t>Chrzanów, 15 grudnia 2020r.</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860" y="5217"/>
            <a:ext cx="2272260" cy="2202498"/>
          </a:xfrm>
          <a:prstGeom prst="ellipse">
            <a:avLst/>
          </a:prstGeom>
          <a:ln>
            <a:noFill/>
          </a:ln>
          <a:effectLst>
            <a:softEdge rad="112500"/>
          </a:effectLst>
        </p:spPr>
      </p:pic>
    </p:spTree>
    <p:extLst>
      <p:ext uri="{BB962C8B-B14F-4D97-AF65-F5344CB8AC3E}">
        <p14:creationId xmlns:p14="http://schemas.microsoft.com/office/powerpoint/2010/main" val="9491994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836712"/>
            <a:ext cx="7024744" cy="1143000"/>
          </a:xfrm>
        </p:spPr>
        <p:txBody>
          <a:bodyPr>
            <a:normAutofit fontScale="90000"/>
          </a:bodyPr>
          <a:lstStyle/>
          <a:p>
            <a:r>
              <a:rPr lang="pl-PL" dirty="0" smtClean="0"/>
              <a:t>Szkolne Koło Krajoznawcze PTT oddział w Chrzanowie</a:t>
            </a:r>
            <a:endParaRPr lang="pl-PL" dirty="0"/>
          </a:p>
        </p:txBody>
      </p:sp>
      <p:sp>
        <p:nvSpPr>
          <p:cNvPr id="3" name="Symbol zastępczy zawartości 2"/>
          <p:cNvSpPr>
            <a:spLocks noGrp="1"/>
          </p:cNvSpPr>
          <p:nvPr>
            <p:ph sz="quarter" idx="13"/>
          </p:nvPr>
        </p:nvSpPr>
        <p:spPr>
          <a:xfrm>
            <a:off x="611560" y="2060848"/>
            <a:ext cx="3634688" cy="3493008"/>
          </a:xfrm>
        </p:spPr>
        <p:txBody>
          <a:bodyPr>
            <a:normAutofit lnSpcReduction="10000"/>
          </a:bodyPr>
          <a:lstStyle/>
          <a:p>
            <a:r>
              <a:rPr lang="pl-PL" sz="1600" dirty="0" smtClean="0"/>
              <a:t>Od czerwca 2019 r. działa Szkolne Koło Krajoznawcze, które ma na celu  rozwijanie zainteresowań krajoznawczych i turystycznych uczniów</a:t>
            </a:r>
            <a:r>
              <a:rPr lang="pl-PL" sz="1600" dirty="0"/>
              <a:t> </a:t>
            </a:r>
            <a:r>
              <a:rPr lang="pl-PL" sz="1600" dirty="0" smtClean="0"/>
              <a:t>oraz promowanie aktywnego wypoczynku.</a:t>
            </a:r>
          </a:p>
          <a:p>
            <a:r>
              <a:rPr lang="pl-PL" sz="1600" dirty="0" smtClean="0"/>
              <a:t>Uczniowie biorą udział </a:t>
            </a:r>
            <a:br>
              <a:rPr lang="pl-PL" sz="1600" dirty="0" smtClean="0"/>
            </a:br>
            <a:r>
              <a:rPr lang="pl-PL" sz="1600" dirty="0" smtClean="0"/>
              <a:t>w licznych wycieczkach górskich oraz rajdach na orientację.</a:t>
            </a:r>
          </a:p>
          <a:p>
            <a:r>
              <a:rPr lang="pl-PL" sz="1600" dirty="0" smtClean="0"/>
              <a:t>Odbyliśmy już wycieczki </a:t>
            </a:r>
            <a:br>
              <a:rPr lang="pl-PL" sz="1600" dirty="0" smtClean="0"/>
            </a:br>
            <a:r>
              <a:rPr lang="pl-PL" sz="1600" dirty="0" smtClean="0"/>
              <a:t>w Małe Pieniny, Beskid Mały, Góry Świętokrzyskie oraz Pieniny.</a:t>
            </a:r>
            <a:endParaRPr lang="pl-PL" sz="1600" dirty="0"/>
          </a:p>
        </p:txBody>
      </p:sp>
      <p:pic>
        <p:nvPicPr>
          <p:cNvPr id="5" name="Symbol zastępczy zawartości 4" descr="Obraz zawierający zewnętrzne, trawa, drzewo, osoby&#10;&#10;Opis wygenerowany automatycznie">
            <a:extLst>
              <a:ext uri="{FF2B5EF4-FFF2-40B4-BE49-F238E27FC236}">
                <a16:creationId xmlns:a16="http://schemas.microsoft.com/office/drawing/2014/main" xmlns="" xmlns:lc="http://schemas.openxmlformats.org/drawingml/2006/lockedCanvas" id="{CB9957F4-88D7-43F0-9303-75DE77187D09}"/>
              </a:ext>
            </a:extLst>
          </p:cNvPr>
          <p:cNvPicPr>
            <a:picLocks noGrp="1" noChangeAspect="1"/>
          </p:cNvPicPr>
          <p:nvPr>
            <p:ph sz="quarter" idx="14"/>
          </p:nvPr>
        </p:nvPicPr>
        <p:blipFill rotWithShape="1">
          <a:blip r:embed="rId2" cstate="print"/>
          <a:srcRect l="28816" r="-1" b="-1"/>
          <a:stretch/>
        </p:blipFill>
        <p:spPr>
          <a:xfrm flipV="1">
            <a:off x="6300192" y="1628800"/>
            <a:ext cx="2360227" cy="2487607"/>
          </a:xfrm>
          <a:prstGeom prst="rect">
            <a:avLst/>
          </a:prstGeom>
          <a:ln>
            <a:noFill/>
          </a:ln>
          <a:effectLst>
            <a:softEdge rad="112500"/>
          </a:effectLst>
        </p:spPr>
      </p:pic>
      <p:pic>
        <p:nvPicPr>
          <p:cNvPr id="6" name="Obraz 5" descr="Obraz zawierający trawa, zewnętrzne, osoba, osoby&#10;&#10;Opis wygenerowany automatycznie">
            <a:extLst>
              <a:ext uri="{FF2B5EF4-FFF2-40B4-BE49-F238E27FC236}">
                <a16:creationId xmlns:a16="http://schemas.microsoft.com/office/drawing/2014/main" xmlns="" xmlns:lc="http://schemas.openxmlformats.org/drawingml/2006/lockedCanvas" id="{311DE8E3-4C16-4F82-AB81-061EE03D3F64}"/>
              </a:ext>
            </a:extLst>
          </p:cNvPr>
          <p:cNvPicPr>
            <a:picLocks noChangeAspect="1"/>
          </p:cNvPicPr>
          <p:nvPr/>
        </p:nvPicPr>
        <p:blipFill rotWithShape="1">
          <a:blip r:embed="rId3" cstate="print"/>
          <a:srcRect l="11964" r="10444" b="-5"/>
          <a:stretch/>
        </p:blipFill>
        <p:spPr>
          <a:xfrm>
            <a:off x="4337624" y="2132856"/>
            <a:ext cx="2160264" cy="2088232"/>
          </a:xfrm>
          <a:prstGeom prst="rect">
            <a:avLst/>
          </a:prstGeom>
          <a:ln>
            <a:noFill/>
          </a:ln>
          <a:effectLst>
            <a:softEdge rad="112500"/>
          </a:effectLst>
        </p:spPr>
      </p:pic>
      <p:pic>
        <p:nvPicPr>
          <p:cNvPr id="7" name="Obraz 6" descr="Obraz zawierający trawa, zewnętrzne, osoba, pole&#10;&#10;Opis wygenerowany automatycznie">
            <a:extLst>
              <a:ext uri="{FF2B5EF4-FFF2-40B4-BE49-F238E27FC236}">
                <a16:creationId xmlns:lc="http://schemas.openxmlformats.org/drawingml/2006/lockedCanvas" xmlns="" xmlns:a16="http://schemas.microsoft.com/office/drawing/2014/main" id="{30CDA806-3DA9-4CD8-90B2-373C8AE6DAA6}"/>
              </a:ext>
            </a:extLst>
          </p:cNvPr>
          <p:cNvPicPr>
            <a:picLocks noChangeAspect="1"/>
          </p:cNvPicPr>
          <p:nvPr/>
        </p:nvPicPr>
        <p:blipFill rotWithShape="1">
          <a:blip r:embed="rId4" cstate="print"/>
          <a:srcRect l="16623" r="24732" b="-2"/>
          <a:stretch/>
        </p:blipFill>
        <p:spPr>
          <a:xfrm>
            <a:off x="4924414" y="4069819"/>
            <a:ext cx="2430949" cy="2331725"/>
          </a:xfrm>
          <a:prstGeom prst="rect">
            <a:avLst/>
          </a:prstGeom>
          <a:ln>
            <a:noFill/>
          </a:ln>
          <a:effectLst>
            <a:softEdge rad="112500"/>
          </a:effectLst>
        </p:spPr>
      </p:pic>
    </p:spTree>
    <p:extLst>
      <p:ext uri="{BB962C8B-B14F-4D97-AF65-F5344CB8AC3E}">
        <p14:creationId xmlns:p14="http://schemas.microsoft.com/office/powerpoint/2010/main" val="33131607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548680"/>
            <a:ext cx="7024744" cy="1143000"/>
          </a:xfrm>
        </p:spPr>
        <p:txBody>
          <a:bodyPr>
            <a:normAutofit/>
          </a:bodyPr>
          <a:lstStyle/>
          <a:p>
            <a:r>
              <a:rPr lang="pl-PL" sz="3200" dirty="0" smtClean="0"/>
              <a:t>Promocja ruchu i aktywnego wypoczynku</a:t>
            </a:r>
            <a:endParaRPr lang="pl-PL" sz="3200" dirty="0"/>
          </a:p>
        </p:txBody>
      </p:sp>
      <p:sp>
        <p:nvSpPr>
          <p:cNvPr id="5" name="Symbol zastępczy zawartości 4"/>
          <p:cNvSpPr>
            <a:spLocks noGrp="1"/>
          </p:cNvSpPr>
          <p:nvPr>
            <p:ph idx="1"/>
          </p:nvPr>
        </p:nvSpPr>
        <p:spPr>
          <a:xfrm>
            <a:off x="539552" y="1772816"/>
            <a:ext cx="5184692" cy="3508977"/>
          </a:xfrm>
        </p:spPr>
        <p:txBody>
          <a:bodyPr>
            <a:normAutofit fontScale="85000" lnSpcReduction="20000"/>
          </a:bodyPr>
          <a:lstStyle/>
          <a:p>
            <a:pPr marL="0" indent="0">
              <a:buNone/>
            </a:pPr>
            <a:r>
              <a:rPr lang="pl-PL" dirty="0"/>
              <a:t>Efekty</a:t>
            </a:r>
            <a:r>
              <a:rPr lang="pl-PL" dirty="0" smtClean="0"/>
              <a:t>:</a:t>
            </a:r>
            <a:endParaRPr lang="pl-PL" dirty="0"/>
          </a:p>
          <a:p>
            <a:pPr indent="-342900">
              <a:buFont typeface="Arial" panose="020B0604020202020204" pitchFamily="34" charset="0"/>
              <a:buChar char="•"/>
            </a:pPr>
            <a:r>
              <a:rPr lang="pl-PL" sz="2100" dirty="0"/>
              <a:t>Wzrosła świadomość uczniów, rodziców </a:t>
            </a:r>
            <a:r>
              <a:rPr lang="pl-PL" sz="2100" dirty="0" smtClean="0"/>
              <a:t/>
            </a:r>
            <a:br>
              <a:rPr lang="pl-PL" sz="2100" dirty="0" smtClean="0"/>
            </a:br>
            <a:r>
              <a:rPr lang="pl-PL" sz="2100" dirty="0" smtClean="0"/>
              <a:t>i </a:t>
            </a:r>
            <a:r>
              <a:rPr lang="pl-PL" sz="2100" dirty="0"/>
              <a:t>nauczycieli nt. wartości ruchu w życiu każdego człowieka;</a:t>
            </a:r>
          </a:p>
          <a:p>
            <a:pPr indent="-342900">
              <a:buFont typeface="Arial" panose="020B0604020202020204" pitchFamily="34" charset="0"/>
              <a:buChar char="•"/>
            </a:pPr>
            <a:r>
              <a:rPr lang="pl-PL" sz="2100" dirty="0"/>
              <a:t>Wzrosła liczba dzieci i dorosłych uprawiających w wolnym czasie różne formy aktywności ruchowej;</a:t>
            </a:r>
          </a:p>
          <a:p>
            <a:pPr indent="-342900">
              <a:buFont typeface="Arial" panose="020B0604020202020204" pitchFamily="34" charset="0"/>
              <a:buChar char="•"/>
            </a:pPr>
            <a:r>
              <a:rPr lang="pl-PL" sz="2100" dirty="0"/>
              <a:t>Jest niewiele stałych zwolnień lekarskich </a:t>
            </a:r>
            <a:r>
              <a:rPr lang="pl-PL" sz="2100" dirty="0" smtClean="0"/>
              <a:t/>
            </a:r>
            <a:br>
              <a:rPr lang="pl-PL" sz="2100" dirty="0" smtClean="0"/>
            </a:br>
            <a:r>
              <a:rPr lang="pl-PL" sz="2100" dirty="0" smtClean="0"/>
              <a:t>z </a:t>
            </a:r>
            <a:r>
              <a:rPr lang="pl-PL" sz="2100" dirty="0"/>
              <a:t>wychowania fizycznego;</a:t>
            </a:r>
          </a:p>
          <a:p>
            <a:pPr indent="-342900">
              <a:buFont typeface="Arial" panose="020B0604020202020204" pitchFamily="34" charset="0"/>
              <a:buChar char="•"/>
            </a:pPr>
            <a:r>
              <a:rPr lang="pl-PL" sz="2100" dirty="0"/>
              <a:t>Wzrosła motywacja uczniów do ćwiczeń, własnego usprawniania </a:t>
            </a:r>
            <a:r>
              <a:rPr lang="pl-PL" sz="2100" dirty="0" smtClean="0"/>
              <a:t>się, </a:t>
            </a:r>
            <a:r>
              <a:rPr lang="pl-PL" sz="2100" dirty="0"/>
              <a:t>podniósł się poziom sprawności fizycznej;</a:t>
            </a:r>
          </a:p>
          <a:p>
            <a:pPr indent="-342900">
              <a:buFont typeface="Arial" panose="020B0604020202020204" pitchFamily="34" charset="0"/>
              <a:buChar char="•"/>
            </a:pPr>
            <a:r>
              <a:rPr lang="pl-PL" sz="2100" dirty="0"/>
              <a:t>Wzrosła ranga szkoły w środowisku </a:t>
            </a:r>
            <a:r>
              <a:rPr lang="pl-PL" sz="2100" dirty="0" smtClean="0"/>
              <a:t>lokalnym.</a:t>
            </a:r>
            <a:endParaRPr lang="pl-PL" sz="2100" dirty="0"/>
          </a:p>
          <a:p>
            <a:endParaRPr lang="pl-PL" dirty="0"/>
          </a:p>
        </p:txBody>
      </p:sp>
      <p:pic>
        <p:nvPicPr>
          <p:cNvPr id="6" name="Obraz 5" descr="Obraz zawierający zewnętrzne, osoba, trawa, trzymający&#10;&#10;Opis wygenerowany automatycznie">
            <a:extLst>
              <a:ext uri="{FF2B5EF4-FFF2-40B4-BE49-F238E27FC236}">
                <a16:creationId xmlns:lc="http://schemas.openxmlformats.org/drawingml/2006/lockedCanvas" xmlns="" xmlns:a16="http://schemas.microsoft.com/office/drawing/2014/main" id="{703E5B63-BE13-4BBA-853C-E7E2FD58A058}"/>
              </a:ext>
            </a:extLst>
          </p:cNvPr>
          <p:cNvPicPr>
            <a:picLocks noChangeAspect="1"/>
          </p:cNvPicPr>
          <p:nvPr/>
        </p:nvPicPr>
        <p:blipFill rotWithShape="1">
          <a:blip r:embed="rId2" cstate="print"/>
          <a:srcRect t="8953" r="-1" b="47312"/>
          <a:stretch/>
        </p:blipFill>
        <p:spPr>
          <a:xfrm>
            <a:off x="5724128" y="1196752"/>
            <a:ext cx="2532900" cy="2356916"/>
          </a:xfrm>
          <a:prstGeom prst="rect">
            <a:avLst/>
          </a:prstGeom>
          <a:ln>
            <a:noFill/>
          </a:ln>
          <a:effectLst>
            <a:softEdge rad="112500"/>
          </a:effectLst>
        </p:spPr>
      </p:pic>
      <p:pic>
        <p:nvPicPr>
          <p:cNvPr id="7" name="Obraz 6" descr="Obraz zawierający osoba, zewnętrzne, osoby, grupa&#10;&#10;Opis wygenerowany automatycznie">
            <a:extLst>
              <a:ext uri="{FF2B5EF4-FFF2-40B4-BE49-F238E27FC236}">
                <a16:creationId xmlns:lc="http://schemas.openxmlformats.org/drawingml/2006/lockedCanvas" xmlns="" xmlns:a16="http://schemas.microsoft.com/office/drawing/2014/main" id="{F17409EF-B5B8-4C79-9021-A95D46232376}"/>
              </a:ext>
            </a:extLst>
          </p:cNvPr>
          <p:cNvPicPr>
            <a:picLocks noChangeAspect="1"/>
          </p:cNvPicPr>
          <p:nvPr/>
        </p:nvPicPr>
        <p:blipFill rotWithShape="1">
          <a:blip r:embed="rId3" cstate="print"/>
          <a:srcRect t="4821" r="3" b="3"/>
          <a:stretch/>
        </p:blipFill>
        <p:spPr>
          <a:xfrm>
            <a:off x="5536934" y="3789040"/>
            <a:ext cx="2907288" cy="2075351"/>
          </a:xfrm>
          <a:prstGeom prst="rect">
            <a:avLst/>
          </a:prstGeom>
          <a:ln>
            <a:noFill/>
          </a:ln>
          <a:effectLst>
            <a:softEdge rad="112500"/>
          </a:effectLst>
        </p:spPr>
      </p:pic>
    </p:spTree>
    <p:extLst>
      <p:ext uri="{BB962C8B-B14F-4D97-AF65-F5344CB8AC3E}">
        <p14:creationId xmlns:p14="http://schemas.microsoft.com/office/powerpoint/2010/main" val="31824798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Obraz może zawierać: 3 osoby, uśmiechnięci ludz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356992"/>
            <a:ext cx="2106234" cy="2808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ytuł 8"/>
          <p:cNvSpPr>
            <a:spLocks noGrp="1"/>
          </p:cNvSpPr>
          <p:nvPr>
            <p:ph type="title"/>
          </p:nvPr>
        </p:nvSpPr>
        <p:spPr>
          <a:xfrm>
            <a:off x="681452" y="1055040"/>
            <a:ext cx="7434826" cy="1143000"/>
          </a:xfrm>
        </p:spPr>
        <p:txBody>
          <a:bodyPr>
            <a:normAutofit fontScale="90000"/>
          </a:bodyPr>
          <a:lstStyle/>
          <a:p>
            <a:r>
              <a:rPr lang="pl-PL" dirty="0">
                <a:latin typeface="+mn-lt"/>
              </a:rPr>
              <a:t>Tworzenie klimatu </a:t>
            </a:r>
            <a:r>
              <a:rPr lang="pl-PL" dirty="0" smtClean="0">
                <a:latin typeface="+mn-lt"/>
              </a:rPr>
              <a:t/>
            </a:r>
            <a:br>
              <a:rPr lang="pl-PL" dirty="0" smtClean="0">
                <a:latin typeface="+mn-lt"/>
              </a:rPr>
            </a:br>
            <a:r>
              <a:rPr lang="pl-PL" dirty="0" smtClean="0">
                <a:latin typeface="+mn-lt"/>
              </a:rPr>
              <a:t>sprzyjającego </a:t>
            </a:r>
            <a:r>
              <a:rPr lang="pl-PL" dirty="0">
                <a:latin typeface="+mn-lt"/>
              </a:rPr>
              <a:t>zdrowiu </a:t>
            </a:r>
            <a:r>
              <a:rPr lang="pl-PL" dirty="0" smtClean="0">
                <a:latin typeface="+mn-lt"/>
              </a:rPr>
              <a:t/>
            </a:r>
            <a:br>
              <a:rPr lang="pl-PL" dirty="0" smtClean="0">
                <a:latin typeface="+mn-lt"/>
              </a:rPr>
            </a:br>
            <a:r>
              <a:rPr lang="pl-PL" dirty="0" smtClean="0">
                <a:latin typeface="+mn-lt"/>
              </a:rPr>
              <a:t>i </a:t>
            </a:r>
            <a:r>
              <a:rPr lang="pl-PL" dirty="0">
                <a:latin typeface="+mn-lt"/>
              </a:rPr>
              <a:t>dobremu samopoczuciu</a:t>
            </a:r>
          </a:p>
        </p:txBody>
      </p:sp>
      <p:sp>
        <p:nvSpPr>
          <p:cNvPr id="10" name="Symbol zastępczy zawartości 9"/>
          <p:cNvSpPr>
            <a:spLocks noGrp="1"/>
          </p:cNvSpPr>
          <p:nvPr>
            <p:ph sz="quarter" idx="13"/>
          </p:nvPr>
        </p:nvSpPr>
        <p:spPr>
          <a:xfrm>
            <a:off x="481637" y="2276872"/>
            <a:ext cx="3419856" cy="3493008"/>
          </a:xfrm>
        </p:spPr>
        <p:txBody>
          <a:bodyPr>
            <a:normAutofit/>
          </a:bodyPr>
          <a:lstStyle/>
          <a:p>
            <a:r>
              <a:rPr lang="pl-PL" sz="1800" dirty="0" smtClean="0"/>
              <a:t>Cyklicznie od wielu lat nasi uczniowie wraz </a:t>
            </a:r>
            <a:br>
              <a:rPr lang="pl-PL" sz="1800" dirty="0" smtClean="0"/>
            </a:br>
            <a:r>
              <a:rPr lang="pl-PL" sz="1800" dirty="0" smtClean="0"/>
              <a:t>z nauczycielami przygotowują bajkę muzyczną wystawianą na dużej scenie w </a:t>
            </a:r>
            <a:r>
              <a:rPr lang="pl-PL" sz="1800" dirty="0" err="1" smtClean="0"/>
              <a:t>MOKSiR</a:t>
            </a:r>
            <a:r>
              <a:rPr lang="pl-PL" sz="1800" dirty="0" smtClean="0"/>
              <a:t>, na którą zapraszają młodszych kolegów </a:t>
            </a:r>
            <a:br>
              <a:rPr lang="pl-PL" sz="1800" dirty="0" smtClean="0"/>
            </a:br>
            <a:r>
              <a:rPr lang="pl-PL" sz="1800" dirty="0" smtClean="0"/>
              <a:t>z przedszkoli i  innych szkół.</a:t>
            </a:r>
            <a:endParaRPr lang="pl-PL" sz="1800" dirty="0"/>
          </a:p>
        </p:txBody>
      </p:sp>
      <p:pic>
        <p:nvPicPr>
          <p:cNvPr id="1026" name="Picture 2" descr="Obraz może zawierać: 5 osó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8865" y="2204864"/>
            <a:ext cx="2784309"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Obraz może zawierać: 2 osoby, uśmiechnięci ludzi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8670" y="4293096"/>
            <a:ext cx="2544282" cy="19082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3522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908720"/>
            <a:ext cx="7024744" cy="1143000"/>
          </a:xfrm>
        </p:spPr>
        <p:txBody>
          <a:bodyPr>
            <a:normAutofit fontScale="90000"/>
          </a:bodyPr>
          <a:lstStyle/>
          <a:p>
            <a:r>
              <a:rPr lang="pl-PL" dirty="0"/>
              <a:t>Tworzenie klimatu </a:t>
            </a:r>
            <a:br>
              <a:rPr lang="pl-PL" dirty="0"/>
            </a:br>
            <a:r>
              <a:rPr lang="pl-PL" dirty="0"/>
              <a:t>sprzyjającego zdrowiu </a:t>
            </a:r>
            <a:br>
              <a:rPr lang="pl-PL" dirty="0"/>
            </a:br>
            <a:r>
              <a:rPr lang="pl-PL" dirty="0"/>
              <a:t>i dobremu samopoczuciu</a:t>
            </a:r>
          </a:p>
        </p:txBody>
      </p:sp>
      <p:sp>
        <p:nvSpPr>
          <p:cNvPr id="7" name="Symbol zastępczy zawartości 6"/>
          <p:cNvSpPr>
            <a:spLocks noGrp="1"/>
          </p:cNvSpPr>
          <p:nvPr>
            <p:ph sz="quarter" idx="13"/>
          </p:nvPr>
        </p:nvSpPr>
        <p:spPr>
          <a:xfrm>
            <a:off x="611560" y="2040306"/>
            <a:ext cx="3419856" cy="3493008"/>
          </a:xfrm>
        </p:spPr>
        <p:txBody>
          <a:bodyPr>
            <a:normAutofit fontScale="85000" lnSpcReduction="10000"/>
          </a:bodyPr>
          <a:lstStyle/>
          <a:p>
            <a:r>
              <a:rPr lang="pl-PL" dirty="0" smtClean="0"/>
              <a:t>Co roku nasza szkoła organizuje Piknik Radości, podczas którego wspólnie </a:t>
            </a:r>
            <a:br>
              <a:rPr lang="pl-PL" dirty="0" smtClean="0"/>
            </a:br>
            <a:r>
              <a:rPr lang="pl-PL" dirty="0" smtClean="0"/>
              <a:t>z całą społecznością szkolną i środowiskiem lokalnym możemy grać, śpiewać, tańczyć oraz rywalizować podczas rozgrywek  sportowych.</a:t>
            </a:r>
            <a:endParaRPr lang="pl-PL" dirty="0"/>
          </a:p>
        </p:txBody>
      </p:sp>
      <p:pic>
        <p:nvPicPr>
          <p:cNvPr id="3074" name="Picture 2" descr="Obraz może zawierać: 8 osó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3072" y="3948863"/>
            <a:ext cx="2976331"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Obraz może zawierać: co najmniej jedna osoba, ludzie uprawiający sporty, buty, niebo, drzewo, dziecko, boisko do koszykówki, spodenki i na zewnątr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4492" y="2272399"/>
            <a:ext cx="2400266" cy="18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Obraz może zawierać: 4 osoby, uśmiechnięci ludzi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5015890"/>
            <a:ext cx="1883701" cy="141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Obraz może zawierać: 9 osób, uśmiechnięci ludz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692696"/>
            <a:ext cx="2328486" cy="1746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Obraz może zawierać: 4 osoby, uśmiechnięci ludzi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4725144"/>
            <a:ext cx="1941289" cy="1455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7905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Obraz może zawierać: 1 oso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4431" y="4237440"/>
            <a:ext cx="3482654"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539552" y="836712"/>
            <a:ext cx="7024744" cy="1143000"/>
          </a:xfrm>
        </p:spPr>
        <p:txBody>
          <a:bodyPr>
            <a:normAutofit fontScale="90000"/>
          </a:bodyPr>
          <a:lstStyle/>
          <a:p>
            <a:r>
              <a:rPr lang="pl-PL" dirty="0"/>
              <a:t>Tworzenie klimatu </a:t>
            </a:r>
            <a:br>
              <a:rPr lang="pl-PL" dirty="0"/>
            </a:br>
            <a:r>
              <a:rPr lang="pl-PL" dirty="0"/>
              <a:t>sprzyjającego zdrowiu </a:t>
            </a:r>
            <a:br>
              <a:rPr lang="pl-PL" dirty="0"/>
            </a:br>
            <a:r>
              <a:rPr lang="pl-PL" dirty="0"/>
              <a:t>i dobremu samopoczuciu</a:t>
            </a:r>
          </a:p>
        </p:txBody>
      </p:sp>
      <p:sp>
        <p:nvSpPr>
          <p:cNvPr id="3" name="Symbol zastępczy zawartości 2"/>
          <p:cNvSpPr>
            <a:spLocks noGrp="1"/>
          </p:cNvSpPr>
          <p:nvPr>
            <p:ph sz="quarter" idx="13"/>
          </p:nvPr>
        </p:nvSpPr>
        <p:spPr>
          <a:xfrm>
            <a:off x="611560" y="2024844"/>
            <a:ext cx="3419856" cy="4392488"/>
          </a:xfrm>
        </p:spPr>
        <p:txBody>
          <a:bodyPr>
            <a:noAutofit/>
          </a:bodyPr>
          <a:lstStyle/>
          <a:p>
            <a:r>
              <a:rPr lang="pl-PL" sz="1600" dirty="0" smtClean="0"/>
              <a:t>W ostatnich latach nasi uczniowie mogą spędzać noce w szkole. Dla najmłodszych odbyła się taka noc pod hasłem „Bezpieczeństwo”. Dzieci rozwiązywały zagadki za pomocą ukrytych QR kodów, uczyły się udzielać pierwszej pomocy oraz dowiedziały się jak </a:t>
            </a:r>
            <a:r>
              <a:rPr lang="pl-PL" sz="1600" dirty="0"/>
              <a:t>miło i bezpiecznie spędzać wolny czas i jak pożytecznie i bezpiecznie korzystać z komputerów.</a:t>
            </a:r>
            <a:r>
              <a:rPr lang="pl-PL" sz="1600" dirty="0" smtClean="0"/>
              <a:t> W ramach kolacji przygotowały zdrowy posiłek.</a:t>
            </a:r>
            <a:endParaRPr lang="pl-PL" sz="1600" dirty="0"/>
          </a:p>
        </p:txBody>
      </p:sp>
      <p:pic>
        <p:nvPicPr>
          <p:cNvPr id="4098" name="Picture 2" descr="Obraz może zawierać: 2 osoby, uśmiechnięci ludz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988840"/>
            <a:ext cx="2401830" cy="1440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Obraz może zawierać: 3 osob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2780928"/>
            <a:ext cx="2762105" cy="1656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4514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980728"/>
            <a:ext cx="7024744" cy="1143000"/>
          </a:xfrm>
        </p:spPr>
        <p:txBody>
          <a:bodyPr>
            <a:normAutofit fontScale="90000"/>
          </a:bodyPr>
          <a:lstStyle/>
          <a:p>
            <a:r>
              <a:rPr lang="pl-PL" dirty="0"/>
              <a:t>Tworzenie klimatu </a:t>
            </a:r>
            <a:br>
              <a:rPr lang="pl-PL" dirty="0"/>
            </a:br>
            <a:r>
              <a:rPr lang="pl-PL" dirty="0"/>
              <a:t>sprzyjającego zdrowiu </a:t>
            </a:r>
            <a:br>
              <a:rPr lang="pl-PL" dirty="0"/>
            </a:br>
            <a:r>
              <a:rPr lang="pl-PL" dirty="0"/>
              <a:t>i dobremu samopoczuciu</a:t>
            </a:r>
          </a:p>
        </p:txBody>
      </p:sp>
      <p:sp>
        <p:nvSpPr>
          <p:cNvPr id="3" name="Symbol zastępczy zawartości 2"/>
          <p:cNvSpPr>
            <a:spLocks noGrp="1"/>
          </p:cNvSpPr>
          <p:nvPr>
            <p:ph sz="quarter" idx="13"/>
          </p:nvPr>
        </p:nvSpPr>
        <p:spPr>
          <a:xfrm>
            <a:off x="1004684" y="2254000"/>
            <a:ext cx="3419856" cy="3493008"/>
          </a:xfrm>
        </p:spPr>
        <p:txBody>
          <a:bodyPr>
            <a:normAutofit/>
          </a:bodyPr>
          <a:lstStyle/>
          <a:p>
            <a:r>
              <a:rPr lang="pl-PL" sz="1800" dirty="0" smtClean="0"/>
              <a:t>Od kilku lat organizujemy cykliczne, systematyczne, popołudniowe  zajęcia dla dzieci </a:t>
            </a:r>
            <a:r>
              <a:rPr lang="pl-PL" sz="1800" dirty="0" err="1" smtClean="0"/>
              <a:t>pięcio</a:t>
            </a:r>
            <a:r>
              <a:rPr lang="pl-PL" sz="1800" dirty="0" smtClean="0"/>
              <a:t>- </a:t>
            </a:r>
            <a:br>
              <a:rPr lang="pl-PL" sz="1800" dirty="0" smtClean="0"/>
            </a:br>
            <a:r>
              <a:rPr lang="pl-PL" sz="1800" dirty="0" smtClean="0"/>
              <a:t>i sześcioletnich.</a:t>
            </a:r>
            <a:endParaRPr lang="pl-PL" sz="1800" dirty="0"/>
          </a:p>
        </p:txBody>
      </p:sp>
      <p:pic>
        <p:nvPicPr>
          <p:cNvPr id="6" name="Picture 6" descr="Obraz może zawierać: 3 osoby"/>
          <p:cNvPicPr>
            <a:picLocks noChangeAspect="1" noChangeArrowheads="1"/>
          </p:cNvPicPr>
          <p:nvPr/>
        </p:nvPicPr>
        <p:blipFill>
          <a:blip r:embed="rId2"/>
          <a:srcRect/>
          <a:stretch>
            <a:fillRect/>
          </a:stretch>
        </p:blipFill>
        <p:spPr bwMode="auto">
          <a:xfrm>
            <a:off x="642910" y="4000504"/>
            <a:ext cx="1875248" cy="2500331"/>
          </a:xfrm>
          <a:prstGeom prst="rect">
            <a:avLst/>
          </a:prstGeom>
          <a:ln>
            <a:noFill/>
          </a:ln>
          <a:effectLst>
            <a:softEdge rad="112500"/>
          </a:effectLst>
        </p:spPr>
      </p:pic>
      <p:pic>
        <p:nvPicPr>
          <p:cNvPr id="7" name="Picture 6" descr="Obraz może zawierać: 4 osoby"/>
          <p:cNvPicPr>
            <a:picLocks noChangeAspect="1" noChangeArrowheads="1"/>
          </p:cNvPicPr>
          <p:nvPr/>
        </p:nvPicPr>
        <p:blipFill>
          <a:blip r:embed="rId3"/>
          <a:srcRect/>
          <a:stretch>
            <a:fillRect/>
          </a:stretch>
        </p:blipFill>
        <p:spPr bwMode="auto">
          <a:xfrm>
            <a:off x="5357818" y="2285993"/>
            <a:ext cx="2905146" cy="2178860"/>
          </a:xfrm>
          <a:prstGeom prst="rect">
            <a:avLst/>
          </a:prstGeom>
          <a:ln>
            <a:noFill/>
          </a:ln>
          <a:effectLst>
            <a:softEdge rad="112500"/>
          </a:effectLst>
        </p:spPr>
      </p:pic>
      <p:pic>
        <p:nvPicPr>
          <p:cNvPr id="8" name="Picture 8" descr="Obraz może zawierać: 1 osoba"/>
          <p:cNvPicPr>
            <a:picLocks noChangeAspect="1" noChangeArrowheads="1"/>
          </p:cNvPicPr>
          <p:nvPr/>
        </p:nvPicPr>
        <p:blipFill>
          <a:blip r:embed="rId4"/>
          <a:srcRect/>
          <a:stretch>
            <a:fillRect/>
          </a:stretch>
        </p:blipFill>
        <p:spPr bwMode="auto">
          <a:xfrm>
            <a:off x="5357818" y="4714884"/>
            <a:ext cx="2966964" cy="1665827"/>
          </a:xfrm>
          <a:prstGeom prst="rect">
            <a:avLst/>
          </a:prstGeom>
          <a:ln>
            <a:noFill/>
          </a:ln>
          <a:effectLst>
            <a:softEdge rad="112500"/>
          </a:effectLst>
        </p:spPr>
      </p:pic>
      <p:pic>
        <p:nvPicPr>
          <p:cNvPr id="9" name="Obraz 8" descr="20200116_171033.jpg"/>
          <p:cNvPicPr>
            <a:picLocks noChangeAspect="1"/>
          </p:cNvPicPr>
          <p:nvPr/>
        </p:nvPicPr>
        <p:blipFill>
          <a:blip r:embed="rId5" cstate="print"/>
          <a:stretch>
            <a:fillRect/>
          </a:stretch>
        </p:blipFill>
        <p:spPr>
          <a:xfrm>
            <a:off x="2714612" y="4286256"/>
            <a:ext cx="2381267" cy="178595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052538"/>
            <a:ext cx="7024744" cy="1143000"/>
          </a:xfrm>
        </p:spPr>
        <p:txBody>
          <a:bodyPr>
            <a:normAutofit fontScale="90000"/>
          </a:bodyPr>
          <a:lstStyle/>
          <a:p>
            <a:r>
              <a:rPr lang="pl-PL" dirty="0"/>
              <a:t>Tworzenie klimatu </a:t>
            </a:r>
            <a:br>
              <a:rPr lang="pl-PL" dirty="0"/>
            </a:br>
            <a:r>
              <a:rPr lang="pl-PL" dirty="0"/>
              <a:t>sprzyjającego zdrowiu </a:t>
            </a:r>
            <a:br>
              <a:rPr lang="pl-PL" dirty="0"/>
            </a:br>
            <a:r>
              <a:rPr lang="pl-PL" dirty="0"/>
              <a:t>i dobremu samopoczuciu</a:t>
            </a:r>
          </a:p>
        </p:txBody>
      </p:sp>
      <p:sp>
        <p:nvSpPr>
          <p:cNvPr id="4" name="Symbol zastępczy zawartości 3"/>
          <p:cNvSpPr>
            <a:spLocks noGrp="1"/>
          </p:cNvSpPr>
          <p:nvPr>
            <p:ph sz="quarter" idx="14"/>
          </p:nvPr>
        </p:nvSpPr>
        <p:spPr/>
        <p:txBody>
          <a:bodyPr/>
          <a:lstStyle/>
          <a:p>
            <a:r>
              <a:rPr lang="pl-PL" dirty="0" smtClean="0"/>
              <a:t>Zapraszamy całą społeczność szkolną do udziału w Rodzinnym Turnieju Gier Planszowych.</a:t>
            </a:r>
            <a:endParaRPr lang="pl-PL" dirty="0"/>
          </a:p>
        </p:txBody>
      </p:sp>
      <p:pic>
        <p:nvPicPr>
          <p:cNvPr id="5" name="Picture 6" descr="Obraz może zawierać: 1 osoba"/>
          <p:cNvPicPr>
            <a:picLocks noChangeAspect="1" noChangeArrowheads="1"/>
          </p:cNvPicPr>
          <p:nvPr/>
        </p:nvPicPr>
        <p:blipFill>
          <a:blip r:embed="rId2"/>
          <a:srcRect/>
          <a:stretch>
            <a:fillRect/>
          </a:stretch>
        </p:blipFill>
        <p:spPr bwMode="auto">
          <a:xfrm>
            <a:off x="785786" y="2214554"/>
            <a:ext cx="3690963" cy="2214578"/>
          </a:xfrm>
          <a:prstGeom prst="rect">
            <a:avLst/>
          </a:prstGeom>
          <a:ln>
            <a:noFill/>
          </a:ln>
          <a:effectLst>
            <a:softEdge rad="112500"/>
          </a:effectLst>
        </p:spPr>
      </p:pic>
      <p:pic>
        <p:nvPicPr>
          <p:cNvPr id="6" name="Picture 2" descr="Obraz może zawierać: 3 osoby, uśmiechnięci ludzie"/>
          <p:cNvPicPr>
            <a:picLocks noChangeAspect="1" noChangeArrowheads="1"/>
          </p:cNvPicPr>
          <p:nvPr/>
        </p:nvPicPr>
        <p:blipFill>
          <a:blip r:embed="rId3"/>
          <a:srcRect b="22807"/>
          <a:stretch>
            <a:fillRect/>
          </a:stretch>
        </p:blipFill>
        <p:spPr bwMode="auto">
          <a:xfrm>
            <a:off x="5059077" y="4643446"/>
            <a:ext cx="3084823" cy="1785950"/>
          </a:xfrm>
          <a:prstGeom prst="rect">
            <a:avLst/>
          </a:prstGeom>
          <a:ln>
            <a:noFill/>
          </a:ln>
          <a:effectLst>
            <a:softEdge rad="112500"/>
          </a:effectLst>
        </p:spPr>
      </p:pic>
      <p:pic>
        <p:nvPicPr>
          <p:cNvPr id="7" name="Picture 4" descr="Obraz może zawierać: 3 osoby"/>
          <p:cNvPicPr>
            <a:picLocks noChangeAspect="1" noChangeArrowheads="1"/>
          </p:cNvPicPr>
          <p:nvPr/>
        </p:nvPicPr>
        <p:blipFill>
          <a:blip r:embed="rId4"/>
          <a:srcRect/>
          <a:stretch>
            <a:fillRect/>
          </a:stretch>
        </p:blipFill>
        <p:spPr bwMode="auto">
          <a:xfrm>
            <a:off x="1142976" y="4214818"/>
            <a:ext cx="3571899" cy="214314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Obraz może zawierać: 2 osob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308671"/>
            <a:ext cx="2837921" cy="2128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611560" y="1052736"/>
            <a:ext cx="7024744" cy="1143000"/>
          </a:xfrm>
        </p:spPr>
        <p:txBody>
          <a:bodyPr>
            <a:normAutofit fontScale="90000"/>
          </a:bodyPr>
          <a:lstStyle/>
          <a:p>
            <a:r>
              <a:rPr lang="pl-PL" dirty="0"/>
              <a:t>Tworzenie klimatu </a:t>
            </a:r>
            <a:br>
              <a:rPr lang="pl-PL" dirty="0"/>
            </a:br>
            <a:r>
              <a:rPr lang="pl-PL" dirty="0"/>
              <a:t>sprzyjającego zdrowiu </a:t>
            </a:r>
            <a:br>
              <a:rPr lang="pl-PL" dirty="0"/>
            </a:br>
            <a:r>
              <a:rPr lang="pl-PL" dirty="0"/>
              <a:t>i dobremu samopoczuciu</a:t>
            </a:r>
          </a:p>
        </p:txBody>
      </p:sp>
      <p:sp>
        <p:nvSpPr>
          <p:cNvPr id="3" name="Symbol zastępczy zawartości 2"/>
          <p:cNvSpPr>
            <a:spLocks noGrp="1"/>
          </p:cNvSpPr>
          <p:nvPr>
            <p:ph sz="quarter" idx="13"/>
          </p:nvPr>
        </p:nvSpPr>
        <p:spPr>
          <a:xfrm>
            <a:off x="714348" y="2313432"/>
            <a:ext cx="3747924" cy="3758774"/>
          </a:xfrm>
        </p:spPr>
        <p:txBody>
          <a:bodyPr>
            <a:normAutofit fontScale="85000" lnSpcReduction="10000"/>
          </a:bodyPr>
          <a:lstStyle/>
          <a:p>
            <a:r>
              <a:rPr lang="pl-PL" dirty="0" smtClean="0"/>
              <a:t>Efekty:</a:t>
            </a:r>
          </a:p>
          <a:p>
            <a:endParaRPr lang="pl-PL" dirty="0" smtClean="0"/>
          </a:p>
          <a:p>
            <a:pPr indent="-342900">
              <a:buFont typeface="Arial" panose="020B0604020202020204" pitchFamily="34" charset="0"/>
              <a:buChar char="•"/>
            </a:pPr>
            <a:r>
              <a:rPr lang="pl-PL" dirty="0"/>
              <a:t>W szkole panuje rodzinny, przyjazny klimat sprzyjający zdrowiu </a:t>
            </a:r>
            <a:br>
              <a:rPr lang="pl-PL" dirty="0"/>
            </a:br>
            <a:r>
              <a:rPr lang="pl-PL" dirty="0"/>
              <a:t>i dobremu samopoczuciu;</a:t>
            </a:r>
          </a:p>
          <a:p>
            <a:pPr indent="-342900">
              <a:buFont typeface="Arial" panose="020B0604020202020204" pitchFamily="34" charset="0"/>
              <a:buChar char="•"/>
            </a:pPr>
            <a:r>
              <a:rPr lang="pl-PL" dirty="0"/>
              <a:t>Uczniowie i rodzice chętnie uczestniczą </a:t>
            </a:r>
            <a:r>
              <a:rPr lang="pl-PL" dirty="0" smtClean="0"/>
              <a:t/>
            </a:r>
            <a:br>
              <a:rPr lang="pl-PL" dirty="0" smtClean="0"/>
            </a:br>
            <a:r>
              <a:rPr lang="pl-PL" dirty="0" smtClean="0"/>
              <a:t>w </a:t>
            </a:r>
            <a:r>
              <a:rPr lang="pl-PL" dirty="0"/>
              <a:t>formach integracyjnych życia szkolnego.</a:t>
            </a:r>
          </a:p>
          <a:p>
            <a:endParaRPr lang="pl-PL" dirty="0"/>
          </a:p>
        </p:txBody>
      </p:sp>
      <p:pic>
        <p:nvPicPr>
          <p:cNvPr id="5122" name="Picture 2" descr="Obraz może zawierać: 2 osoby, uśmiechnięci ludz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5540" y="764704"/>
            <a:ext cx="2130408" cy="12774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Obraz może zawierać: 7 osób, uśmiechnięci ludzi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912" y="4413831"/>
            <a:ext cx="2605972" cy="19544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062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Edukacja i działalność profilaktyczna</a:t>
            </a:r>
            <a:endParaRPr lang="pl-PL" dirty="0"/>
          </a:p>
        </p:txBody>
      </p:sp>
      <p:sp>
        <p:nvSpPr>
          <p:cNvPr id="3" name="Symbol zastępczy zawartości 2"/>
          <p:cNvSpPr>
            <a:spLocks noGrp="1"/>
          </p:cNvSpPr>
          <p:nvPr>
            <p:ph sz="quarter" idx="13"/>
          </p:nvPr>
        </p:nvSpPr>
        <p:spPr>
          <a:xfrm>
            <a:off x="857224" y="2313432"/>
            <a:ext cx="5000660" cy="3758774"/>
          </a:xfrm>
        </p:spPr>
        <p:txBody>
          <a:bodyPr>
            <a:normAutofit/>
          </a:bodyPr>
          <a:lstStyle/>
          <a:p>
            <a:r>
              <a:rPr lang="pl-PL" sz="1600" dirty="0">
                <a:solidFill>
                  <a:schemeClr val="accent5">
                    <a:lumMod val="75000"/>
                  </a:schemeClr>
                </a:solidFill>
                <a:cs typeface="Arial" panose="020B0604020202020204" pitchFamily="34" charset="0"/>
              </a:rPr>
              <a:t>Corocznie realizowane programy profilaktyczne opracowywane są zgodnie </a:t>
            </a:r>
            <a:br>
              <a:rPr lang="pl-PL" sz="1600" dirty="0">
                <a:solidFill>
                  <a:schemeClr val="accent5">
                    <a:lumMod val="75000"/>
                  </a:schemeClr>
                </a:solidFill>
                <a:cs typeface="Arial" panose="020B0604020202020204" pitchFamily="34" charset="0"/>
              </a:rPr>
            </a:br>
            <a:r>
              <a:rPr lang="pl-PL" sz="1600" dirty="0">
                <a:solidFill>
                  <a:schemeClr val="accent5">
                    <a:lumMod val="75000"/>
                  </a:schemeClr>
                </a:solidFill>
                <a:cs typeface="Arial" panose="020B0604020202020204" pitchFamily="34" charset="0"/>
              </a:rPr>
              <a:t>z aktualną </a:t>
            </a:r>
            <a:r>
              <a:rPr lang="pl-PL" sz="1600" dirty="0" smtClean="0">
                <a:solidFill>
                  <a:schemeClr val="accent5">
                    <a:lumMod val="75000"/>
                  </a:schemeClr>
                </a:solidFill>
                <a:cs typeface="Arial" panose="020B0604020202020204" pitchFamily="34" charset="0"/>
              </a:rPr>
              <a:t>sytuacją wychowawczą </a:t>
            </a:r>
            <a:r>
              <a:rPr lang="pl-PL" sz="1600" dirty="0">
                <a:solidFill>
                  <a:schemeClr val="accent5">
                    <a:lumMod val="75000"/>
                  </a:schemeClr>
                </a:solidFill>
                <a:cs typeface="Arial" panose="020B0604020202020204" pitchFamily="34" charset="0"/>
              </a:rPr>
              <a:t>szkoły</a:t>
            </a:r>
            <a:r>
              <a:rPr lang="pl-PL" sz="1600" dirty="0" smtClean="0">
                <a:solidFill>
                  <a:schemeClr val="accent5">
                    <a:lumMod val="75000"/>
                  </a:schemeClr>
                </a:solidFill>
                <a:cs typeface="Arial" panose="020B0604020202020204" pitchFamily="34" charset="0"/>
              </a:rPr>
              <a:t>.</a:t>
            </a:r>
          </a:p>
          <a:p>
            <a:r>
              <a:rPr lang="pl-PL" sz="1600" dirty="0">
                <a:solidFill>
                  <a:schemeClr val="accent5">
                    <a:lumMod val="75000"/>
                  </a:schemeClr>
                </a:solidFill>
                <a:cs typeface="Arial" panose="020B0604020202020204" pitchFamily="34" charset="0"/>
              </a:rPr>
              <a:t>Warsztaty z trenerką z firmy „Profilaktyka Kier” uczyły młodzież sposobów rozwiązywania sytuacji konfliktowych</a:t>
            </a:r>
            <a:r>
              <a:rPr lang="pl-PL" sz="1600" dirty="0" smtClean="0">
                <a:solidFill>
                  <a:schemeClr val="accent5">
                    <a:lumMod val="75000"/>
                  </a:schemeClr>
                </a:solidFill>
                <a:cs typeface="Arial" panose="020B0604020202020204" pitchFamily="34" charset="0"/>
              </a:rPr>
              <a:t>.</a:t>
            </a:r>
          </a:p>
          <a:p>
            <a:pPr lvl="0"/>
            <a:r>
              <a:rPr lang="pl-PL" sz="1600" dirty="0">
                <a:solidFill>
                  <a:schemeClr val="accent5">
                    <a:lumMod val="75000"/>
                  </a:schemeClr>
                </a:solidFill>
                <a:ea typeface="Times New Roman" panose="02020603050405020304" pitchFamily="18" charset="0"/>
                <a:cs typeface="Arial" panose="020B0604020202020204" pitchFamily="34" charset="0"/>
              </a:rPr>
              <a:t>Spektakle teatralne w wykonaniu aktorów teatru „Kurtyna” </a:t>
            </a:r>
            <a:r>
              <a:rPr lang="pl-PL" sz="1600" dirty="0" smtClean="0">
                <a:solidFill>
                  <a:schemeClr val="accent5">
                    <a:lumMod val="75000"/>
                  </a:schemeClr>
                </a:solidFill>
                <a:ea typeface="Times New Roman" panose="02020603050405020304" pitchFamily="18" charset="0"/>
                <a:cs typeface="Arial" panose="020B0604020202020204" pitchFamily="34" charset="0"/>
              </a:rPr>
              <a:t>z </a:t>
            </a:r>
            <a:r>
              <a:rPr lang="pl-PL" sz="1600" dirty="0">
                <a:solidFill>
                  <a:schemeClr val="accent5">
                    <a:lumMod val="75000"/>
                  </a:schemeClr>
                </a:solidFill>
                <a:ea typeface="Times New Roman" panose="02020603050405020304" pitchFamily="18" charset="0"/>
                <a:cs typeface="Arial" panose="020B0604020202020204" pitchFamily="34" charset="0"/>
              </a:rPr>
              <a:t>Krakowa poruszały m.in. problematykę zachowań ryzykownych,  uzależnień, rozwiązywania sytuacji konfliktowych, prawa dotyczącego postępowania w sprawach nieletnich, kształtowania postaw społecznych. </a:t>
            </a:r>
          </a:p>
          <a:p>
            <a:endParaRPr lang="pl-PL" sz="1600" dirty="0" smtClean="0">
              <a:solidFill>
                <a:schemeClr val="accent5">
                  <a:lumMod val="75000"/>
                </a:schemeClr>
              </a:solidFill>
              <a:cs typeface="Arial" panose="020B0604020202020204" pitchFamily="34" charset="0"/>
            </a:endParaRPr>
          </a:p>
          <a:p>
            <a:endParaRPr lang="pl-PL" sz="1600" dirty="0">
              <a:solidFill>
                <a:schemeClr val="accent5">
                  <a:lumMod val="75000"/>
                </a:schemeClr>
              </a:solidFill>
              <a:cs typeface="Arial" panose="020B0604020202020204" pitchFamily="34" charset="0"/>
            </a:endParaRPr>
          </a:p>
          <a:p>
            <a:endParaRPr lang="pl-PL" dirty="0"/>
          </a:p>
        </p:txBody>
      </p:sp>
      <p:pic>
        <p:nvPicPr>
          <p:cNvPr id="5" name="Picture 2" descr="Firma Kier – Profesjonalne Szkolenia">
            <a:extLst>
              <a:ext uri="{FF2B5EF4-FFF2-40B4-BE49-F238E27FC236}">
                <a16:creationId xmlns:a16="http://schemas.microsoft.com/office/drawing/2014/main" xmlns="" xmlns:lc="http://schemas.openxmlformats.org/drawingml/2006/lockedCanvas" id="{D30B5C44-C680-4A71-9C0C-AB798D19DCE5}"/>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429388" y="1643050"/>
            <a:ext cx="19050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6.">
            <a:extLst>
              <a:ext uri="{FF2B5EF4-FFF2-40B4-BE49-F238E27FC236}">
                <a16:creationId xmlns:a16="http://schemas.microsoft.com/office/drawing/2014/main" xmlns="" xmlns:lc="http://schemas.openxmlformats.org/drawingml/2006/lockedCanvas" id="{8B0027E8-B67F-4753-BF92-54875A2B31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74" y="3357562"/>
            <a:ext cx="1581426"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5753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Edukacja i działalność </a:t>
            </a:r>
            <a:r>
              <a:rPr lang="pl-PL" dirty="0" smtClean="0"/>
              <a:t>profilaktyczna</a:t>
            </a:r>
            <a:endParaRPr lang="pl-PL" dirty="0"/>
          </a:p>
        </p:txBody>
      </p:sp>
      <p:sp>
        <p:nvSpPr>
          <p:cNvPr id="3" name="Symbol zastępczy zawartości 2"/>
          <p:cNvSpPr>
            <a:spLocks noGrp="1"/>
          </p:cNvSpPr>
          <p:nvPr>
            <p:ph sz="quarter" idx="13"/>
          </p:nvPr>
        </p:nvSpPr>
        <p:spPr>
          <a:xfrm>
            <a:off x="714348" y="2500306"/>
            <a:ext cx="4429156" cy="3330146"/>
          </a:xfrm>
        </p:spPr>
        <p:txBody>
          <a:bodyPr>
            <a:normAutofit/>
          </a:bodyPr>
          <a:lstStyle/>
          <a:p>
            <a:pPr lvl="0"/>
            <a:r>
              <a:rPr lang="pl-PL" sz="1600" dirty="0">
                <a:solidFill>
                  <a:schemeClr val="accent5">
                    <a:lumMod val="75000"/>
                  </a:schemeClr>
                </a:solidFill>
                <a:ea typeface="Times New Roman" panose="02020603050405020304" pitchFamily="18" charset="0"/>
                <a:cs typeface="Arial" panose="020B0604020202020204" pitchFamily="34" charset="0"/>
              </a:rPr>
              <a:t>Konkursy plastyczne propagowały zachowania tolerancyjne </a:t>
            </a:r>
            <a:br>
              <a:rPr lang="pl-PL" sz="1600" dirty="0">
                <a:solidFill>
                  <a:schemeClr val="accent5">
                    <a:lumMod val="75000"/>
                  </a:schemeClr>
                </a:solidFill>
                <a:ea typeface="Times New Roman" panose="02020603050405020304" pitchFamily="18" charset="0"/>
                <a:cs typeface="Arial" panose="020B0604020202020204" pitchFamily="34" charset="0"/>
              </a:rPr>
            </a:br>
            <a:r>
              <a:rPr lang="pl-PL" sz="1600" dirty="0">
                <a:solidFill>
                  <a:schemeClr val="accent5">
                    <a:lumMod val="75000"/>
                  </a:schemeClr>
                </a:solidFill>
                <a:ea typeface="Times New Roman" panose="02020603050405020304" pitchFamily="18" charset="0"/>
                <a:cs typeface="Arial" panose="020B0604020202020204" pitchFamily="34" charset="0"/>
              </a:rPr>
              <a:t>i prospołeczne poprzez wprowadzenie elementów zdrowej rywalizacji.</a:t>
            </a:r>
          </a:p>
          <a:p>
            <a:r>
              <a:rPr lang="pl-PL" sz="1600" dirty="0">
                <a:solidFill>
                  <a:schemeClr val="accent5">
                    <a:lumMod val="75000"/>
                  </a:schemeClr>
                </a:solidFill>
                <a:ea typeface="Times New Roman" panose="02020603050405020304" pitchFamily="18" charset="0"/>
                <a:cs typeface="Arial" panose="020B0604020202020204" pitchFamily="34" charset="0"/>
              </a:rPr>
              <a:t>Dzień Życzliwości </a:t>
            </a:r>
            <a:br>
              <a:rPr lang="pl-PL" sz="1600" dirty="0">
                <a:solidFill>
                  <a:schemeClr val="accent5">
                    <a:lumMod val="75000"/>
                  </a:schemeClr>
                </a:solidFill>
                <a:ea typeface="Times New Roman" panose="02020603050405020304" pitchFamily="18" charset="0"/>
                <a:cs typeface="Arial" panose="020B0604020202020204" pitchFamily="34" charset="0"/>
              </a:rPr>
            </a:br>
            <a:r>
              <a:rPr lang="pl-PL" sz="1600" dirty="0">
                <a:solidFill>
                  <a:schemeClr val="accent5">
                    <a:lumMod val="75000"/>
                  </a:schemeClr>
                </a:solidFill>
                <a:ea typeface="Times New Roman" panose="02020603050405020304" pitchFamily="18" charset="0"/>
                <a:cs typeface="Arial" panose="020B0604020202020204" pitchFamily="34" charset="0"/>
              </a:rPr>
              <a:t>i Pozdrowień miał na celu uzmysłowienie młodzieży, że życzliwość jest podstawą  pomyślnych relacji między ludźmi na całym świecie. </a:t>
            </a:r>
            <a:endParaRPr lang="pl-PL" sz="1600" dirty="0" smtClean="0">
              <a:solidFill>
                <a:schemeClr val="accent5">
                  <a:lumMod val="75000"/>
                </a:schemeClr>
              </a:solidFill>
              <a:ea typeface="Times New Roman" panose="02020603050405020304" pitchFamily="18" charset="0"/>
              <a:cs typeface="Arial" panose="020B0604020202020204" pitchFamily="34" charset="0"/>
            </a:endParaRPr>
          </a:p>
          <a:p>
            <a:r>
              <a:rPr lang="pl-PL" sz="1600" dirty="0">
                <a:solidFill>
                  <a:schemeClr val="accent5">
                    <a:lumMod val="75000"/>
                  </a:schemeClr>
                </a:solidFill>
                <a:cs typeface="Arial" panose="020B0604020202020204" pitchFamily="34" charset="0"/>
              </a:rPr>
              <a:t>Program profilaktyczny „Owce w sieci” ma na celu propagowanie zasad bezpiecznego korzystania z Internetu. </a:t>
            </a:r>
          </a:p>
          <a:p>
            <a:endParaRPr lang="pl-PL" sz="1400" dirty="0"/>
          </a:p>
        </p:txBody>
      </p:sp>
      <p:pic>
        <p:nvPicPr>
          <p:cNvPr id="5" name="Picture 2">
            <a:extLst>
              <a:ext uri="{FF2B5EF4-FFF2-40B4-BE49-F238E27FC236}">
                <a16:creationId xmlns:a16="http://schemas.microsoft.com/office/drawing/2014/main" xmlns="" xmlns:lc="http://schemas.openxmlformats.org/drawingml/2006/lockedCanvas" id="{FEC329FB-8F01-4683-B77D-8B210662D3EB}"/>
              </a:ext>
            </a:extLst>
          </p:cNvPr>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286380" y="2214554"/>
            <a:ext cx="2925724" cy="254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6941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11831" r="8306"/>
          <a:stretch>
            <a:fillRect/>
          </a:stretch>
        </p:blipFill>
        <p:spPr bwMode="auto">
          <a:xfrm>
            <a:off x="2411760" y="437795"/>
            <a:ext cx="1928826" cy="1857388"/>
          </a:xfrm>
          <a:prstGeom prst="rect">
            <a:avLst/>
          </a:prstGeom>
          <a:noFill/>
          <a:ln w="9525">
            <a:noFill/>
            <a:miter lim="800000"/>
            <a:headEnd/>
            <a:tailEnd/>
          </a:ln>
          <a:effectLst/>
        </p:spPr>
      </p:pic>
      <p:sp>
        <p:nvSpPr>
          <p:cNvPr id="4" name="Prostokąt 3"/>
          <p:cNvSpPr/>
          <p:nvPr/>
        </p:nvSpPr>
        <p:spPr>
          <a:xfrm>
            <a:off x="4352533" y="766325"/>
            <a:ext cx="4453020" cy="1477328"/>
          </a:xfrm>
          <a:prstGeom prst="rect">
            <a:avLst/>
          </a:prstGeom>
        </p:spPr>
        <p:txBody>
          <a:bodyPr wrap="square">
            <a:spAutoFit/>
          </a:bodyPr>
          <a:lstStyle/>
          <a:p>
            <a:r>
              <a:rPr lang="pl-PL" cap="none" dirty="0" smtClean="0"/>
              <a:t>Szkoła od 2015 roku należy do Małopolskiej Sieci Szkół Promujących Zdrowie, a od 2017 roku posiada Wojewódzki Certyfikat Szkoły Promującej Zdrowie</a:t>
            </a:r>
            <a:endParaRPr lang="pl-PL" dirty="0"/>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43" y="490049"/>
            <a:ext cx="1768817" cy="1714512"/>
          </a:xfrm>
          <a:prstGeom prst="rect">
            <a:avLst/>
          </a:prstGeom>
        </p:spPr>
      </p:pic>
      <p:pic>
        <p:nvPicPr>
          <p:cNvPr id="7" name="Picture 2" descr="Brak dostępnego opisu zdjęcia."/>
          <p:cNvPicPr>
            <a:picLocks noChangeAspect="1" noChangeArrowheads="1"/>
          </p:cNvPicPr>
          <p:nvPr/>
        </p:nvPicPr>
        <p:blipFill>
          <a:blip r:embed="rId4"/>
          <a:srcRect l="5455" t="4167" r="7272" b="5555"/>
          <a:stretch>
            <a:fillRect/>
          </a:stretch>
        </p:blipFill>
        <p:spPr bwMode="auto">
          <a:xfrm>
            <a:off x="5211744" y="2139859"/>
            <a:ext cx="2879995" cy="4249606"/>
          </a:xfrm>
          <a:prstGeom prst="rect">
            <a:avLst/>
          </a:prstGeom>
          <a:noFill/>
        </p:spPr>
      </p:pic>
      <p:pic>
        <p:nvPicPr>
          <p:cNvPr id="9" name="Picture 2" descr="Podobny obra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96" y="2714620"/>
            <a:ext cx="4681335" cy="31000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9420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Edukacja i działalność </a:t>
            </a:r>
            <a:r>
              <a:rPr lang="pl-PL" dirty="0" smtClean="0"/>
              <a:t>profilaktyczna</a:t>
            </a:r>
            <a:endParaRPr lang="pl-PL" dirty="0"/>
          </a:p>
        </p:txBody>
      </p:sp>
      <p:sp>
        <p:nvSpPr>
          <p:cNvPr id="3" name="Symbol zastępczy zawartości 2"/>
          <p:cNvSpPr>
            <a:spLocks noGrp="1"/>
          </p:cNvSpPr>
          <p:nvPr>
            <p:ph sz="quarter" idx="13"/>
          </p:nvPr>
        </p:nvSpPr>
        <p:spPr>
          <a:xfrm>
            <a:off x="857224" y="2500306"/>
            <a:ext cx="4214842" cy="3615898"/>
          </a:xfrm>
        </p:spPr>
        <p:txBody>
          <a:bodyPr>
            <a:normAutofit fontScale="92500"/>
          </a:bodyPr>
          <a:lstStyle/>
          <a:p>
            <a:pPr lvl="0"/>
            <a:r>
              <a:rPr lang="pl-PL" sz="2000" dirty="0">
                <a:solidFill>
                  <a:schemeClr val="accent5">
                    <a:lumMod val="75000"/>
                  </a:schemeClr>
                </a:solidFill>
                <a:ea typeface="Times New Roman" panose="02020603050405020304" pitchFamily="18" charset="0"/>
                <a:cs typeface="Arial" panose="020B0604020202020204" pitchFamily="34" charset="0"/>
              </a:rPr>
              <a:t>Program zajęć wychowawczo-profilaktycznych „Bajkowe spotkania”,  przeznaczony dla dzieci edukacji wczesnoszkolnej, koncentrował się na umiejętnościach radzenia sobie z presją rówieśniczą,  skutecznej komunikacji interpersonalnej, kształtowaniu postaw tolerancyjnych, szacunku dla poglądów innych osób. </a:t>
            </a:r>
          </a:p>
          <a:p>
            <a:endParaRPr lang="pl-PL" dirty="0"/>
          </a:p>
        </p:txBody>
      </p:sp>
      <p:pic>
        <p:nvPicPr>
          <p:cNvPr id="5" name="Picture 2" descr="Bajkowe spotkania. Program zajęć wychowawczo-profilaktycznych dla uczniów szkoły podstawowej - Bąk Jolanta, Wiewióra-Pyka Elżbieta">
            <a:extLst>
              <a:ext uri="{FF2B5EF4-FFF2-40B4-BE49-F238E27FC236}">
                <a16:creationId xmlns:a16="http://schemas.microsoft.com/office/drawing/2014/main" xmlns="" xmlns:lc="http://schemas.openxmlformats.org/drawingml/2006/lockedCanvas" id="{F083DAB0-F61C-42E2-9F90-A37E145CBCCB}"/>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5715008" y="2071678"/>
            <a:ext cx="2346029" cy="3494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0916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zad oszukuje zmysły">
            <a:extLst>
              <a:ext uri="{FF2B5EF4-FFF2-40B4-BE49-F238E27FC236}">
                <a16:creationId xmlns:a16="http://schemas.microsoft.com/office/drawing/2014/main" xmlns="" xmlns:lc="http://schemas.openxmlformats.org/drawingml/2006/lockedCanvas" id="{4ADE7098-5521-4D35-AB92-F63B8A052C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1571612"/>
            <a:ext cx="4045835" cy="1706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611560" y="620688"/>
            <a:ext cx="7024744" cy="1143000"/>
          </a:xfrm>
        </p:spPr>
        <p:txBody>
          <a:bodyPr>
            <a:normAutofit fontScale="90000"/>
          </a:bodyPr>
          <a:lstStyle/>
          <a:p>
            <a:r>
              <a:rPr lang="pl-PL" dirty="0"/>
              <a:t>Edukacja i działalność profilaktyczna</a:t>
            </a:r>
          </a:p>
        </p:txBody>
      </p:sp>
      <p:sp>
        <p:nvSpPr>
          <p:cNvPr id="3" name="Symbol zastępczy zawartości 2"/>
          <p:cNvSpPr>
            <a:spLocks noGrp="1"/>
          </p:cNvSpPr>
          <p:nvPr>
            <p:ph sz="quarter" idx="13"/>
          </p:nvPr>
        </p:nvSpPr>
        <p:spPr>
          <a:xfrm>
            <a:off x="571472" y="1844824"/>
            <a:ext cx="4357718" cy="4513134"/>
          </a:xfrm>
        </p:spPr>
        <p:txBody>
          <a:bodyPr>
            <a:normAutofit fontScale="92500" lnSpcReduction="10000"/>
          </a:bodyPr>
          <a:lstStyle/>
          <a:p>
            <a:r>
              <a:rPr lang="pl-PL" sz="1700" dirty="0">
                <a:solidFill>
                  <a:schemeClr val="accent5">
                    <a:lumMod val="75000"/>
                  </a:schemeClr>
                </a:solidFill>
                <a:cs typeface="Arial" panose="020B0604020202020204" pitchFamily="34" charset="0"/>
              </a:rPr>
              <a:t>Program edukacji antytytoniowej „Nie pal przy mnie, proszę”  uświadomił dzieciom czym jest zdrowie, jak na nie wpływa palenie tytoniu oraz fakt, że wdychanie dymu tytoniowego jest szkodliwe nie tylko dla osoby palącej, ale także dla jej otoczenia</a:t>
            </a:r>
            <a:r>
              <a:rPr lang="pl-PL" sz="1700" dirty="0" smtClean="0">
                <a:solidFill>
                  <a:schemeClr val="accent5">
                    <a:lumMod val="75000"/>
                  </a:schemeClr>
                </a:solidFill>
                <a:cs typeface="Arial" panose="020B0604020202020204" pitchFamily="34" charset="0"/>
              </a:rPr>
              <a:t>.</a:t>
            </a:r>
          </a:p>
          <a:p>
            <a:r>
              <a:rPr lang="pl-PL" sz="1700" dirty="0">
                <a:solidFill>
                  <a:schemeClr val="accent5">
                    <a:lumMod val="75000"/>
                  </a:schemeClr>
                </a:solidFill>
                <a:ea typeface="Times New Roman" panose="02020603050405020304" pitchFamily="18" charset="0"/>
                <a:cs typeface="Arial" panose="020B0604020202020204" pitchFamily="34" charset="0"/>
              </a:rPr>
              <a:t>Zajęcia dla dzieci w ramach ogólnopolskiej kampanii edukacyjno-informacyjnej Państwowej Straży </a:t>
            </a:r>
            <a:r>
              <a:rPr lang="pl-PL" sz="1700" dirty="0" smtClean="0">
                <a:solidFill>
                  <a:schemeClr val="accent5">
                    <a:lumMod val="75000"/>
                  </a:schemeClr>
                </a:solidFill>
                <a:ea typeface="Times New Roman" panose="02020603050405020304" pitchFamily="18" charset="0"/>
                <a:cs typeface="Arial" panose="020B0604020202020204" pitchFamily="34" charset="0"/>
              </a:rPr>
              <a:t>Pożarnej  </a:t>
            </a:r>
            <a:r>
              <a:rPr lang="pl-PL" sz="1700" dirty="0">
                <a:solidFill>
                  <a:schemeClr val="accent5">
                    <a:lumMod val="75000"/>
                  </a:schemeClr>
                </a:solidFill>
                <a:ea typeface="Times New Roman" panose="02020603050405020304" pitchFamily="18" charset="0"/>
                <a:cs typeface="Arial" panose="020B0604020202020204" pitchFamily="34" charset="0"/>
              </a:rPr>
              <a:t>„Czujka na straży twojego bezpieczeństwa” miały na celu uświadomienie </a:t>
            </a:r>
            <a:r>
              <a:rPr lang="pl-PL" sz="1700" dirty="0">
                <a:solidFill>
                  <a:schemeClr val="accent5">
                    <a:lumMod val="75000"/>
                  </a:schemeClr>
                </a:solidFill>
                <a:cs typeface="Arial" panose="020B0604020202020204" pitchFamily="34" charset="0"/>
              </a:rPr>
              <a:t>zagrożeń związanych </a:t>
            </a:r>
            <a:r>
              <a:rPr lang="pl-PL" sz="1700" dirty="0" smtClean="0">
                <a:solidFill>
                  <a:schemeClr val="accent5">
                    <a:lumMod val="75000"/>
                  </a:schemeClr>
                </a:solidFill>
                <a:cs typeface="Arial" panose="020B0604020202020204" pitchFamily="34" charset="0"/>
              </a:rPr>
              <a:t/>
            </a:r>
            <a:br>
              <a:rPr lang="pl-PL" sz="1700" dirty="0" smtClean="0">
                <a:solidFill>
                  <a:schemeClr val="accent5">
                    <a:lumMod val="75000"/>
                  </a:schemeClr>
                </a:solidFill>
                <a:cs typeface="Arial" panose="020B0604020202020204" pitchFamily="34" charset="0"/>
              </a:rPr>
            </a:br>
            <a:r>
              <a:rPr lang="pl-PL" sz="1700" dirty="0" smtClean="0">
                <a:solidFill>
                  <a:schemeClr val="accent5">
                    <a:lumMod val="75000"/>
                  </a:schemeClr>
                </a:solidFill>
                <a:cs typeface="Arial" panose="020B0604020202020204" pitchFamily="34" charset="0"/>
              </a:rPr>
              <a:t>z </a:t>
            </a:r>
            <a:r>
              <a:rPr lang="pl-PL" sz="1700" dirty="0">
                <a:solidFill>
                  <a:schemeClr val="accent5">
                    <a:lumMod val="75000"/>
                  </a:schemeClr>
                </a:solidFill>
                <a:cs typeface="Arial" panose="020B0604020202020204" pitchFamily="34" charset="0"/>
              </a:rPr>
              <a:t>możliwością powstania pożarów </a:t>
            </a:r>
            <a:r>
              <a:rPr lang="pl-PL" sz="1700" dirty="0" smtClean="0">
                <a:solidFill>
                  <a:schemeClr val="accent5">
                    <a:lumMod val="75000"/>
                  </a:schemeClr>
                </a:solidFill>
                <a:cs typeface="Arial" panose="020B0604020202020204" pitchFamily="34" charset="0"/>
              </a:rPr>
              <a:t/>
            </a:r>
            <a:br>
              <a:rPr lang="pl-PL" sz="1700" dirty="0" smtClean="0">
                <a:solidFill>
                  <a:schemeClr val="accent5">
                    <a:lumMod val="75000"/>
                  </a:schemeClr>
                </a:solidFill>
                <a:cs typeface="Arial" panose="020B0604020202020204" pitchFamily="34" charset="0"/>
              </a:rPr>
            </a:br>
            <a:r>
              <a:rPr lang="pl-PL" sz="1700" dirty="0" smtClean="0">
                <a:solidFill>
                  <a:schemeClr val="accent5">
                    <a:lumMod val="75000"/>
                  </a:schemeClr>
                </a:solidFill>
                <a:cs typeface="Arial" panose="020B0604020202020204" pitchFamily="34" charset="0"/>
              </a:rPr>
              <a:t>w </a:t>
            </a:r>
            <a:r>
              <a:rPr lang="pl-PL" sz="1700" dirty="0">
                <a:solidFill>
                  <a:schemeClr val="accent5">
                    <a:lumMod val="75000"/>
                  </a:schemeClr>
                </a:solidFill>
                <a:cs typeface="Arial" panose="020B0604020202020204" pitchFamily="34" charset="0"/>
              </a:rPr>
              <a:t>mieszkaniach lub domach jednorodzinnych oraz niebezpieczeństwa spowodowanego zatruciem tlenkiem węgla.</a:t>
            </a:r>
          </a:p>
          <a:p>
            <a:pPr marL="68580" indent="0">
              <a:buNone/>
            </a:pPr>
            <a:endParaRPr lang="pl-PL" sz="1400" dirty="0"/>
          </a:p>
        </p:txBody>
      </p:sp>
      <p:pic>
        <p:nvPicPr>
          <p:cNvPr id="5" name="Picture 2">
            <a:extLst>
              <a:ext uri="{FF2B5EF4-FFF2-40B4-BE49-F238E27FC236}">
                <a16:creationId xmlns:a16="http://schemas.microsoft.com/office/drawing/2014/main" xmlns="" xmlns:lc="http://schemas.openxmlformats.org/drawingml/2006/lockedCanvas" id="{71E55326-CBC6-46E2-A870-FD1B2FC7737E}"/>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000760" y="3555168"/>
            <a:ext cx="1928826" cy="2678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566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764704"/>
            <a:ext cx="7024744" cy="1143000"/>
          </a:xfrm>
        </p:spPr>
        <p:txBody>
          <a:bodyPr>
            <a:normAutofit fontScale="90000"/>
          </a:bodyPr>
          <a:lstStyle/>
          <a:p>
            <a:r>
              <a:rPr lang="pl-PL" dirty="0" smtClean="0"/>
              <a:t>Edukacja i działalność profilaktyczna</a:t>
            </a:r>
            <a:endParaRPr lang="pl-PL" dirty="0"/>
          </a:p>
        </p:txBody>
      </p:sp>
      <p:pic>
        <p:nvPicPr>
          <p:cNvPr id="6" name="Symbol zastępczy zawartości 5" descr="IMG-20200211-WA0008.jpg"/>
          <p:cNvPicPr>
            <a:picLocks noGrp="1" noChangeAspect="1"/>
          </p:cNvPicPr>
          <p:nvPr>
            <p:ph sz="quarter" idx="13"/>
          </p:nvPr>
        </p:nvPicPr>
        <p:blipFill>
          <a:blip r:embed="rId2" cstate="print"/>
          <a:stretch>
            <a:fillRect/>
          </a:stretch>
        </p:blipFill>
        <p:spPr>
          <a:xfrm>
            <a:off x="714348" y="2214554"/>
            <a:ext cx="3071834" cy="2305316"/>
          </a:xfrm>
          <a:prstGeom prst="rect">
            <a:avLst/>
          </a:prstGeom>
          <a:ln>
            <a:noFill/>
          </a:ln>
          <a:effectLst>
            <a:softEdge rad="112500"/>
          </a:effectLst>
        </p:spPr>
      </p:pic>
      <p:sp>
        <p:nvSpPr>
          <p:cNvPr id="4" name="Symbol zastępczy zawartości 3"/>
          <p:cNvSpPr>
            <a:spLocks noGrp="1"/>
          </p:cNvSpPr>
          <p:nvPr>
            <p:ph sz="quarter" idx="14"/>
          </p:nvPr>
        </p:nvSpPr>
        <p:spPr>
          <a:xfrm>
            <a:off x="4067944" y="2786058"/>
            <a:ext cx="4504584" cy="3330148"/>
          </a:xfrm>
        </p:spPr>
        <p:txBody>
          <a:bodyPr>
            <a:normAutofit/>
          </a:bodyPr>
          <a:lstStyle/>
          <a:p>
            <a:pPr>
              <a:buNone/>
            </a:pPr>
            <a:r>
              <a:rPr lang="pl-PL" sz="1800" dirty="0" smtClean="0"/>
              <a:t>Obchodząc Dzień Bezpiecznego Internetu:</a:t>
            </a:r>
          </a:p>
          <a:p>
            <a:r>
              <a:rPr lang="pl-PL" sz="1800" dirty="0" smtClean="0"/>
              <a:t>propagowaliśmy działania na rzecz bezpiecznego dostępu dzieci </a:t>
            </a:r>
            <a:br>
              <a:rPr lang="pl-PL" sz="1800" dirty="0" smtClean="0"/>
            </a:br>
            <a:r>
              <a:rPr lang="pl-PL" sz="1800" dirty="0" smtClean="0"/>
              <a:t>i młodzieży do zasobów internetowych;</a:t>
            </a:r>
          </a:p>
          <a:p>
            <a:r>
              <a:rPr lang="pl-PL" sz="1800" dirty="0" smtClean="0"/>
              <a:t> promowaliśmy pozytywne wykorzystywanie Internetu;</a:t>
            </a:r>
          </a:p>
          <a:p>
            <a:r>
              <a:rPr lang="pl-PL" sz="1800" dirty="0" smtClean="0"/>
              <a:t>Uczyliśmy, gdzie szukać pomocy </a:t>
            </a:r>
            <a:br>
              <a:rPr lang="pl-PL" sz="1800" dirty="0" smtClean="0"/>
            </a:br>
            <a:r>
              <a:rPr lang="pl-PL" sz="1800" dirty="0" smtClean="0"/>
              <a:t>w razie napotkania przestępstwa internetowego.</a:t>
            </a:r>
          </a:p>
          <a:p>
            <a:endParaRPr lang="pl-PL" dirty="0"/>
          </a:p>
        </p:txBody>
      </p:sp>
      <p:pic>
        <p:nvPicPr>
          <p:cNvPr id="8" name="Obraz 7" descr="P1120820.JPG"/>
          <p:cNvPicPr>
            <a:picLocks noChangeAspect="1"/>
          </p:cNvPicPr>
          <p:nvPr/>
        </p:nvPicPr>
        <p:blipFill>
          <a:blip r:embed="rId3" cstate="print"/>
          <a:stretch>
            <a:fillRect/>
          </a:stretch>
        </p:blipFill>
        <p:spPr>
          <a:xfrm>
            <a:off x="5940152" y="908720"/>
            <a:ext cx="2286015" cy="1714512"/>
          </a:xfrm>
          <a:prstGeom prst="rect">
            <a:avLst/>
          </a:prstGeom>
          <a:ln>
            <a:noFill/>
          </a:ln>
          <a:effectLst>
            <a:softEdge rad="112500"/>
          </a:effectLst>
        </p:spPr>
      </p:pic>
      <p:pic>
        <p:nvPicPr>
          <p:cNvPr id="9" name="Symbol zastępczy zawartości 4" descr="IMG_20200211_124206689.jpg"/>
          <p:cNvPicPr>
            <a:picLocks noChangeAspect="1"/>
          </p:cNvPicPr>
          <p:nvPr/>
        </p:nvPicPr>
        <p:blipFill>
          <a:blip r:embed="rId4" cstate="print"/>
          <a:stretch>
            <a:fillRect/>
          </a:stretch>
        </p:blipFill>
        <p:spPr>
          <a:xfrm>
            <a:off x="1643042" y="4643446"/>
            <a:ext cx="2276467" cy="170735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Edukacja i działalność profilaktyczna</a:t>
            </a:r>
            <a:endParaRPr lang="pl-PL" dirty="0"/>
          </a:p>
        </p:txBody>
      </p:sp>
      <p:sp>
        <p:nvSpPr>
          <p:cNvPr id="3" name="Symbol zastępczy zawartości 2"/>
          <p:cNvSpPr>
            <a:spLocks noGrp="1"/>
          </p:cNvSpPr>
          <p:nvPr>
            <p:ph sz="quarter" idx="13"/>
          </p:nvPr>
        </p:nvSpPr>
        <p:spPr>
          <a:xfrm>
            <a:off x="500034" y="2428868"/>
            <a:ext cx="4143404" cy="3786214"/>
          </a:xfrm>
        </p:spPr>
        <p:txBody>
          <a:bodyPr>
            <a:normAutofit fontScale="92500" lnSpcReduction="10000"/>
          </a:bodyPr>
          <a:lstStyle/>
          <a:p>
            <a:r>
              <a:rPr lang="pl-PL" sz="1800" dirty="0" smtClean="0"/>
              <a:t>Efekty:</a:t>
            </a:r>
          </a:p>
          <a:p>
            <a:pPr>
              <a:buFont typeface="Wingdings" pitchFamily="2" charset="2"/>
              <a:buChar char="§"/>
            </a:pPr>
            <a:r>
              <a:rPr lang="pl-PL" sz="1800" dirty="0" smtClean="0"/>
              <a:t>Wzrosła świadomość społeczności szkolnej nt. </a:t>
            </a:r>
            <a:r>
              <a:rPr lang="pl-PL" sz="1800" dirty="0" err="1" smtClean="0"/>
              <a:t>zachowań</a:t>
            </a:r>
            <a:r>
              <a:rPr lang="pl-PL" sz="1800" dirty="0" smtClean="0"/>
              <a:t> bezpiecznych;</a:t>
            </a:r>
          </a:p>
          <a:p>
            <a:pPr>
              <a:buFont typeface="Wingdings" pitchFamily="2" charset="2"/>
              <a:buChar char="§"/>
            </a:pPr>
            <a:r>
              <a:rPr lang="pl-PL" sz="1800" dirty="0" smtClean="0"/>
              <a:t>Wzrosła umiejętność uczniów </a:t>
            </a:r>
            <a:br>
              <a:rPr lang="pl-PL" sz="1800" dirty="0" smtClean="0"/>
            </a:br>
            <a:r>
              <a:rPr lang="pl-PL" sz="1800" dirty="0" smtClean="0"/>
              <a:t>i pracowników w zakresie udzielania pierwszej pomocy;</a:t>
            </a:r>
          </a:p>
          <a:p>
            <a:pPr>
              <a:buFont typeface="Wingdings" pitchFamily="2" charset="2"/>
              <a:buChar char="§"/>
            </a:pPr>
            <a:r>
              <a:rPr lang="pl-PL" sz="1800" dirty="0" smtClean="0"/>
              <a:t>Społeczność szkolna uzyskała wiedzę nt. różnorodnych zagrożeń oraz możliwości radzenia sobie </a:t>
            </a:r>
            <a:br>
              <a:rPr lang="pl-PL" sz="1800" dirty="0" smtClean="0"/>
            </a:br>
            <a:r>
              <a:rPr lang="pl-PL" sz="1800" dirty="0" smtClean="0"/>
              <a:t>z nimi;</a:t>
            </a:r>
          </a:p>
          <a:p>
            <a:pPr>
              <a:buFont typeface="Wingdings" pitchFamily="2" charset="2"/>
              <a:buChar char="§"/>
            </a:pPr>
            <a:r>
              <a:rPr lang="pl-PL" sz="1800" dirty="0" smtClean="0"/>
              <a:t>Społeczność szkolna potrafi postępować w sytuacjach kryzysowych.</a:t>
            </a:r>
          </a:p>
          <a:p>
            <a:endParaRPr lang="pl-PL" dirty="0"/>
          </a:p>
        </p:txBody>
      </p:sp>
      <p:pic>
        <p:nvPicPr>
          <p:cNvPr id="6" name="Obraz 5" descr="IMG_3346 (1).JPG"/>
          <p:cNvPicPr>
            <a:picLocks noChangeAspect="1"/>
          </p:cNvPicPr>
          <p:nvPr/>
        </p:nvPicPr>
        <p:blipFill>
          <a:blip r:embed="rId2" cstate="print"/>
          <a:stretch>
            <a:fillRect/>
          </a:stretch>
        </p:blipFill>
        <p:spPr>
          <a:xfrm>
            <a:off x="6429388" y="857232"/>
            <a:ext cx="2095515" cy="1571636"/>
          </a:xfrm>
          <a:prstGeom prst="rect">
            <a:avLst/>
          </a:prstGeom>
          <a:ln>
            <a:noFill/>
          </a:ln>
          <a:effectLst>
            <a:softEdge rad="112500"/>
          </a:effectLst>
        </p:spPr>
      </p:pic>
      <p:pic>
        <p:nvPicPr>
          <p:cNvPr id="7" name="Obraz 6" descr="IMG_3387 (2).JPG"/>
          <p:cNvPicPr>
            <a:picLocks noChangeAspect="1"/>
          </p:cNvPicPr>
          <p:nvPr/>
        </p:nvPicPr>
        <p:blipFill>
          <a:blip r:embed="rId3" cstate="print"/>
          <a:stretch>
            <a:fillRect/>
          </a:stretch>
        </p:blipFill>
        <p:spPr>
          <a:xfrm>
            <a:off x="5786446" y="4286256"/>
            <a:ext cx="2771736" cy="2078802"/>
          </a:xfrm>
          <a:prstGeom prst="rect">
            <a:avLst/>
          </a:prstGeom>
          <a:ln>
            <a:noFill/>
          </a:ln>
          <a:effectLst>
            <a:softEdge rad="112500"/>
          </a:effectLst>
        </p:spPr>
      </p:pic>
      <p:pic>
        <p:nvPicPr>
          <p:cNvPr id="9" name="Obraz 8" descr="P1120764.JPG"/>
          <p:cNvPicPr>
            <a:picLocks noChangeAspect="1"/>
          </p:cNvPicPr>
          <p:nvPr/>
        </p:nvPicPr>
        <p:blipFill>
          <a:blip r:embed="rId4" cstate="print"/>
          <a:stretch>
            <a:fillRect/>
          </a:stretch>
        </p:blipFill>
        <p:spPr>
          <a:xfrm>
            <a:off x="4572000" y="2428868"/>
            <a:ext cx="2381267" cy="178595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Wolontariat i działalność charytatywna</a:t>
            </a:r>
            <a:endParaRPr lang="pl-PL" dirty="0"/>
          </a:p>
        </p:txBody>
      </p:sp>
      <p:sp>
        <p:nvSpPr>
          <p:cNvPr id="3" name="Symbol zastępczy zawartości 2"/>
          <p:cNvSpPr>
            <a:spLocks noGrp="1"/>
          </p:cNvSpPr>
          <p:nvPr>
            <p:ph sz="quarter" idx="13"/>
          </p:nvPr>
        </p:nvSpPr>
        <p:spPr>
          <a:xfrm>
            <a:off x="500034" y="2571744"/>
            <a:ext cx="4143404" cy="3956522"/>
          </a:xfrm>
        </p:spPr>
        <p:txBody>
          <a:bodyPr>
            <a:normAutofit/>
          </a:bodyPr>
          <a:lstStyle/>
          <a:p>
            <a:r>
              <a:rPr lang="pl-PL" sz="1600" dirty="0">
                <a:solidFill>
                  <a:schemeClr val="accent5">
                    <a:lumMod val="75000"/>
                  </a:schemeClr>
                </a:solidFill>
                <a:ea typeface="Times New Roman" panose="02020603050405020304" pitchFamily="18" charset="0"/>
                <a:cs typeface="Arial" panose="020B0604020202020204" pitchFamily="34" charset="0"/>
              </a:rPr>
              <a:t>Młodzież z klasy VIII a współpracowała ze Schroniskiem Ogólnopolskiego Towarzystwa Ochrony Zwierząt  „Animals” </a:t>
            </a:r>
            <a:r>
              <a:rPr lang="pl-PL" sz="1600" dirty="0" smtClean="0">
                <a:solidFill>
                  <a:schemeClr val="accent5">
                    <a:lumMod val="75000"/>
                  </a:schemeClr>
                </a:solidFill>
                <a:ea typeface="Times New Roman" panose="02020603050405020304" pitchFamily="18" charset="0"/>
                <a:cs typeface="Arial" panose="020B0604020202020204" pitchFamily="34" charset="0"/>
              </a:rPr>
              <a:t/>
            </a:r>
            <a:br>
              <a:rPr lang="pl-PL" sz="1600" dirty="0" smtClean="0">
                <a:solidFill>
                  <a:schemeClr val="accent5">
                    <a:lumMod val="75000"/>
                  </a:schemeClr>
                </a:solidFill>
                <a:ea typeface="Times New Roman" panose="02020603050405020304" pitchFamily="18" charset="0"/>
                <a:cs typeface="Arial" panose="020B0604020202020204" pitchFamily="34" charset="0"/>
              </a:rPr>
            </a:br>
            <a:r>
              <a:rPr lang="pl-PL" sz="1600" dirty="0" smtClean="0">
                <a:solidFill>
                  <a:schemeClr val="accent5">
                    <a:lumMod val="75000"/>
                  </a:schemeClr>
                </a:solidFill>
                <a:ea typeface="Times New Roman" panose="02020603050405020304" pitchFamily="18" charset="0"/>
                <a:cs typeface="Arial" panose="020B0604020202020204" pitchFamily="34" charset="0"/>
              </a:rPr>
              <a:t>w </a:t>
            </a:r>
            <a:r>
              <a:rPr lang="pl-PL" sz="1600" dirty="0">
                <a:solidFill>
                  <a:schemeClr val="accent5">
                    <a:lumMod val="75000"/>
                  </a:schemeClr>
                </a:solidFill>
                <a:ea typeface="Times New Roman" panose="02020603050405020304" pitchFamily="18" charset="0"/>
                <a:cs typeface="Arial" panose="020B0604020202020204" pitchFamily="34" charset="0"/>
              </a:rPr>
              <a:t>Oświęcimiu,  </a:t>
            </a:r>
            <a:r>
              <a:rPr lang="pl-PL" sz="1600" dirty="0" smtClean="0">
                <a:solidFill>
                  <a:schemeClr val="accent5">
                    <a:lumMod val="75000"/>
                  </a:schemeClr>
                </a:solidFill>
                <a:ea typeface="Times New Roman" panose="02020603050405020304" pitchFamily="18" charset="0"/>
                <a:cs typeface="Arial" panose="020B0604020202020204" pitchFamily="34" charset="0"/>
              </a:rPr>
              <a:t>w </a:t>
            </a:r>
            <a:r>
              <a:rPr lang="pl-PL" sz="1600" dirty="0">
                <a:solidFill>
                  <a:schemeClr val="accent5">
                    <a:lumMod val="75000"/>
                  </a:schemeClr>
                </a:solidFill>
                <a:ea typeface="Times New Roman" panose="02020603050405020304" pitchFamily="18" charset="0"/>
                <a:cs typeface="Arial" panose="020B0604020202020204" pitchFamily="34" charset="0"/>
              </a:rPr>
              <a:t>ramach której wyprowadzała psy, zbudowała budy dla zwierząt, zorganizowała loterię fantową, z której dochód przekazała na potrzeby schroniska oraz zorganizowała zbiórkę </a:t>
            </a:r>
            <a:r>
              <a:rPr lang="pl-PL" sz="1600" dirty="0" err="1">
                <a:solidFill>
                  <a:schemeClr val="accent5">
                    <a:lumMod val="75000"/>
                  </a:schemeClr>
                </a:solidFill>
                <a:ea typeface="Times New Roman" panose="02020603050405020304" pitchFamily="18" charset="0"/>
                <a:cs typeface="Arial" panose="020B0604020202020204" pitchFamily="34" charset="0"/>
              </a:rPr>
              <a:t>kocy</a:t>
            </a:r>
            <a:r>
              <a:rPr lang="pl-PL" sz="1600" dirty="0">
                <a:solidFill>
                  <a:schemeClr val="accent5">
                    <a:lumMod val="75000"/>
                  </a:schemeClr>
                </a:solidFill>
                <a:ea typeface="Times New Roman" panose="02020603050405020304" pitchFamily="18" charset="0"/>
                <a:cs typeface="Arial" panose="020B0604020202020204" pitchFamily="34" charset="0"/>
              </a:rPr>
              <a:t>, smyczy, misek i karmy dla zwierząt. </a:t>
            </a:r>
          </a:p>
          <a:p>
            <a:endParaRPr lang="pl-PL" sz="1400" dirty="0"/>
          </a:p>
        </p:txBody>
      </p:sp>
      <p:pic>
        <p:nvPicPr>
          <p:cNvPr id="5" name="Symbol zastępczy zawartości 4" descr="Obraz zawierający trawa, zewnętrzne, osoba, chłopiec&#10;&#10;Opis wygenerowany automatycznie">
            <a:extLst>
              <a:ext uri="{FF2B5EF4-FFF2-40B4-BE49-F238E27FC236}">
                <a16:creationId xmlns:a16="http://schemas.microsoft.com/office/drawing/2014/main" xmlns="" xmlns:lc="http://schemas.openxmlformats.org/drawingml/2006/lockedCanvas" id="{FB05E199-1D2B-43D3-825F-8A31336C40B4}"/>
              </a:ext>
            </a:extLst>
          </p:cNvPr>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t="25484" r="1" b="5192"/>
          <a:stretch/>
        </p:blipFill>
        <p:spPr>
          <a:xfrm>
            <a:off x="6000760" y="1643050"/>
            <a:ext cx="2124348" cy="1977233"/>
          </a:xfrm>
          <a:prstGeom prst="rect">
            <a:avLst/>
          </a:prstGeom>
          <a:ln>
            <a:noFill/>
          </a:ln>
          <a:effectLst>
            <a:softEdge rad="112500"/>
          </a:effectLst>
        </p:spPr>
      </p:pic>
      <p:pic>
        <p:nvPicPr>
          <p:cNvPr id="6" name="Obraz 5" descr="Obraz zawierający zewnętrzne, droga, trawa, mężczyzna&#10;&#10;Opis wygenerowany automatycznie">
            <a:extLst>
              <a:ext uri="{FF2B5EF4-FFF2-40B4-BE49-F238E27FC236}">
                <a16:creationId xmlns:a16="http://schemas.microsoft.com/office/drawing/2014/main" xmlns="" xmlns:lc="http://schemas.openxmlformats.org/drawingml/2006/lockedCanvas" id="{7F377632-1AEF-42FB-8294-E7F12E4809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96" r="2" b="35971"/>
          <a:stretch/>
        </p:blipFill>
        <p:spPr>
          <a:xfrm>
            <a:off x="4643438" y="3929066"/>
            <a:ext cx="3330752" cy="2393432"/>
          </a:xfrm>
          <a:prstGeom prst="rect">
            <a:avLst/>
          </a:prstGeom>
          <a:ln>
            <a:noFill/>
          </a:ln>
          <a:effectLst>
            <a:softEdge rad="112500"/>
          </a:effectLst>
        </p:spPr>
      </p:pic>
    </p:spTree>
    <p:extLst>
      <p:ext uri="{BB962C8B-B14F-4D97-AF65-F5344CB8AC3E}">
        <p14:creationId xmlns:p14="http://schemas.microsoft.com/office/powerpoint/2010/main" val="523889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Wolontariat i działalność charytatywna</a:t>
            </a:r>
          </a:p>
        </p:txBody>
      </p:sp>
      <p:sp>
        <p:nvSpPr>
          <p:cNvPr id="3" name="Symbol zastępczy zawartości 2"/>
          <p:cNvSpPr>
            <a:spLocks noGrp="1"/>
          </p:cNvSpPr>
          <p:nvPr>
            <p:ph sz="quarter" idx="13"/>
          </p:nvPr>
        </p:nvSpPr>
        <p:spPr>
          <a:xfrm>
            <a:off x="714348" y="2643182"/>
            <a:ext cx="3419856" cy="3493008"/>
          </a:xfrm>
        </p:spPr>
        <p:txBody>
          <a:bodyPr>
            <a:normAutofit fontScale="85000" lnSpcReduction="10000"/>
          </a:bodyPr>
          <a:lstStyle/>
          <a:p>
            <a:pPr lvl="0"/>
            <a:r>
              <a:rPr lang="pl-PL" sz="2000" dirty="0"/>
              <a:t>„Trójka Świętego Mikołaja” to akcja charytatywna prowadzona przez </a:t>
            </a:r>
            <a:r>
              <a:rPr lang="pl-PL" sz="2000" dirty="0" smtClean="0"/>
              <a:t>szkołę od 15 lat.</a:t>
            </a:r>
            <a:br>
              <a:rPr lang="pl-PL" sz="2000" dirty="0" smtClean="0"/>
            </a:br>
            <a:r>
              <a:rPr lang="pl-PL" sz="2000" dirty="0"/>
              <a:t>Celem akcji jest pomoc materialna organizowana w okresie przed świętami Bożego Narodzenia skierowana do uczniów naszej szkoły, osób starszych i samotnych, znajdujących się w trudnej sytuacji materialnej.</a:t>
            </a:r>
          </a:p>
          <a:p>
            <a:pPr marL="68580" indent="0">
              <a:buNone/>
            </a:pPr>
            <a:endParaRPr lang="pl-PL" dirty="0"/>
          </a:p>
        </p:txBody>
      </p:sp>
      <p:pic>
        <p:nvPicPr>
          <p:cNvPr id="5" name="Picture 4"/>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83388" y="1484784"/>
            <a:ext cx="2116509" cy="28220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Brak dostępnego opisu zdjęc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5127" y="3573016"/>
            <a:ext cx="3653257"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4993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0166" y="3077177"/>
            <a:ext cx="3552395" cy="26642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a:xfrm>
            <a:off x="827584" y="692696"/>
            <a:ext cx="7024744" cy="1143000"/>
          </a:xfrm>
        </p:spPr>
        <p:txBody>
          <a:bodyPr>
            <a:normAutofit fontScale="90000"/>
          </a:bodyPr>
          <a:lstStyle/>
          <a:p>
            <a:r>
              <a:rPr lang="pl-PL" dirty="0"/>
              <a:t>Wolontariat i działalność charytatywna</a:t>
            </a:r>
          </a:p>
        </p:txBody>
      </p:sp>
      <p:sp>
        <p:nvSpPr>
          <p:cNvPr id="3" name="Symbol zastępczy zawartości 2"/>
          <p:cNvSpPr>
            <a:spLocks noGrp="1"/>
          </p:cNvSpPr>
          <p:nvPr>
            <p:ph sz="quarter" idx="13"/>
          </p:nvPr>
        </p:nvSpPr>
        <p:spPr>
          <a:xfrm>
            <a:off x="500034" y="2143116"/>
            <a:ext cx="3419856" cy="3493008"/>
          </a:xfrm>
        </p:spPr>
        <p:txBody>
          <a:bodyPr>
            <a:normAutofit fontScale="70000" lnSpcReduction="20000"/>
          </a:bodyPr>
          <a:lstStyle/>
          <a:p>
            <a:r>
              <a:rPr lang="pl-PL" dirty="0" smtClean="0"/>
              <a:t>Poprzez coroczne kwestowanie, organizację loterii fantowej oraz zbiórki żywności i środków chemicznych, efektem są paczki świąteczne zwykle dla ok. 80 rodzin potrzebujących pomocy.</a:t>
            </a:r>
          </a:p>
          <a:p>
            <a:r>
              <a:rPr lang="pl-PL" dirty="0" smtClean="0"/>
              <a:t>W ramach akcji zbieraliśmy również pieniądze na zakup przyrządu optycznego dla niepełnosprawnej uczennicy.</a:t>
            </a:r>
            <a:endParaRPr lang="pl-PL"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556792"/>
            <a:ext cx="3131840" cy="23488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35184">
            <a:off x="2948973" y="4251504"/>
            <a:ext cx="2741129" cy="20558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8330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692696"/>
            <a:ext cx="7024744" cy="1143000"/>
          </a:xfrm>
        </p:spPr>
        <p:txBody>
          <a:bodyPr>
            <a:normAutofit fontScale="90000"/>
          </a:bodyPr>
          <a:lstStyle/>
          <a:p>
            <a:r>
              <a:rPr lang="pl-PL" dirty="0" smtClean="0"/>
              <a:t>Wolontariat i działalność charytatywna</a:t>
            </a:r>
            <a:endParaRPr lang="pl-PL" dirty="0"/>
          </a:p>
        </p:txBody>
      </p:sp>
      <p:sp>
        <p:nvSpPr>
          <p:cNvPr id="3" name="Symbol zastępczy zawartości 2"/>
          <p:cNvSpPr>
            <a:spLocks noGrp="1"/>
          </p:cNvSpPr>
          <p:nvPr>
            <p:ph sz="quarter" idx="13"/>
          </p:nvPr>
        </p:nvSpPr>
        <p:spPr>
          <a:xfrm>
            <a:off x="857224" y="2285992"/>
            <a:ext cx="3426744" cy="2000264"/>
          </a:xfrm>
        </p:spPr>
        <p:txBody>
          <a:bodyPr>
            <a:normAutofit fontScale="92500" lnSpcReduction="10000"/>
          </a:bodyPr>
          <a:lstStyle/>
          <a:p>
            <a:r>
              <a:rPr lang="pl-PL" dirty="0" smtClean="0"/>
              <a:t>Braliśmy udział </a:t>
            </a:r>
            <a:br>
              <a:rPr lang="pl-PL" dirty="0" smtClean="0"/>
            </a:br>
            <a:r>
              <a:rPr lang="pl-PL" dirty="0" smtClean="0"/>
              <a:t>w akcji „Paczuszka dla Maluszka” na rzecz Hospicjum „Świetlikowo”</a:t>
            </a:r>
            <a:br>
              <a:rPr lang="pl-PL" dirty="0" smtClean="0"/>
            </a:br>
            <a:r>
              <a:rPr lang="pl-PL" dirty="0" smtClean="0"/>
              <a:t>i wielu innych</a:t>
            </a:r>
            <a:endParaRPr lang="pl-PL" dirty="0"/>
          </a:p>
        </p:txBody>
      </p:sp>
      <p:pic>
        <p:nvPicPr>
          <p:cNvPr id="5" name="Obraz 4" descr="IMG_20191119_115449.jpg"/>
          <p:cNvPicPr>
            <a:picLocks noChangeAspect="1"/>
          </p:cNvPicPr>
          <p:nvPr/>
        </p:nvPicPr>
        <p:blipFill>
          <a:blip r:embed="rId2" cstate="print"/>
          <a:stretch>
            <a:fillRect/>
          </a:stretch>
        </p:blipFill>
        <p:spPr>
          <a:xfrm>
            <a:off x="5868144" y="1268760"/>
            <a:ext cx="2381266" cy="1785950"/>
          </a:xfrm>
          <a:prstGeom prst="rect">
            <a:avLst/>
          </a:prstGeom>
          <a:ln>
            <a:noFill/>
          </a:ln>
          <a:effectLst>
            <a:softEdge rad="112500"/>
          </a:effectLst>
        </p:spPr>
      </p:pic>
      <p:pic>
        <p:nvPicPr>
          <p:cNvPr id="6" name="Obraz 5" descr="IMG_20191119_120315.jpg"/>
          <p:cNvPicPr>
            <a:picLocks noChangeAspect="1"/>
          </p:cNvPicPr>
          <p:nvPr/>
        </p:nvPicPr>
        <p:blipFill>
          <a:blip r:embed="rId3" cstate="print"/>
          <a:stretch>
            <a:fillRect/>
          </a:stretch>
        </p:blipFill>
        <p:spPr>
          <a:xfrm>
            <a:off x="4500562" y="3429000"/>
            <a:ext cx="3524242" cy="2643182"/>
          </a:xfrm>
          <a:prstGeom prst="rect">
            <a:avLst/>
          </a:prstGeom>
          <a:ln>
            <a:noFill/>
          </a:ln>
          <a:effectLst>
            <a:softEdge rad="112500"/>
          </a:effectLst>
        </p:spPr>
      </p:pic>
      <p:sp>
        <p:nvSpPr>
          <p:cNvPr id="7" name="pole tekstowe 6"/>
          <p:cNvSpPr txBox="1"/>
          <p:nvPr/>
        </p:nvSpPr>
        <p:spPr>
          <a:xfrm>
            <a:off x="500034" y="4714884"/>
            <a:ext cx="3929090" cy="1477328"/>
          </a:xfrm>
          <a:prstGeom prst="rect">
            <a:avLst/>
          </a:prstGeom>
          <a:noFill/>
        </p:spPr>
        <p:txBody>
          <a:bodyPr wrap="square" rtlCol="0">
            <a:spAutoFit/>
          </a:bodyPr>
          <a:lstStyle/>
          <a:p>
            <a:r>
              <a:rPr lang="pl-PL" i="1" dirty="0" smtClean="0"/>
              <a:t>„Człowiek jest wielki nie przez to, co posiada, lecz przez to, kim jest; nie przez to, co ma, lecz przez to, czym dzieli się z innymi</a:t>
            </a:r>
            <a:r>
              <a:rPr lang="pl-PL" dirty="0" smtClean="0"/>
              <a:t> „</a:t>
            </a:r>
          </a:p>
          <a:p>
            <a:pPr algn="r"/>
            <a:r>
              <a:rPr lang="pl-PL" dirty="0" smtClean="0"/>
              <a:t>Jan Paweł II</a:t>
            </a: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764704"/>
            <a:ext cx="7024744" cy="1143000"/>
          </a:xfrm>
        </p:spPr>
        <p:txBody>
          <a:bodyPr>
            <a:normAutofit fontScale="90000"/>
          </a:bodyPr>
          <a:lstStyle/>
          <a:p>
            <a:r>
              <a:rPr lang="pl-PL" dirty="0" smtClean="0"/>
              <a:t>Współpraca szkoły </a:t>
            </a:r>
            <a:br>
              <a:rPr lang="pl-PL" dirty="0" smtClean="0"/>
            </a:br>
            <a:r>
              <a:rPr lang="pl-PL" dirty="0" smtClean="0"/>
              <a:t>z instytucjami:</a:t>
            </a:r>
            <a:endParaRPr lang="pl-PL" dirty="0"/>
          </a:p>
        </p:txBody>
      </p:sp>
      <p:sp>
        <p:nvSpPr>
          <p:cNvPr id="3" name="Symbol zastępczy zawartości 2"/>
          <p:cNvSpPr>
            <a:spLocks noGrp="1"/>
          </p:cNvSpPr>
          <p:nvPr>
            <p:ph idx="1"/>
          </p:nvPr>
        </p:nvSpPr>
        <p:spPr>
          <a:xfrm>
            <a:off x="785786" y="2285992"/>
            <a:ext cx="7358114" cy="3929090"/>
          </a:xfrm>
        </p:spPr>
        <p:txBody>
          <a:bodyPr>
            <a:normAutofit fontScale="47500" lnSpcReduction="20000"/>
          </a:bodyPr>
          <a:lstStyle/>
          <a:p>
            <a:pPr>
              <a:buNone/>
            </a:pPr>
            <a:r>
              <a:rPr lang="pl-PL" sz="2900" dirty="0" smtClean="0"/>
              <a:t>Nasi partnerzy:</a:t>
            </a:r>
          </a:p>
          <a:p>
            <a:r>
              <a:rPr lang="pl-PL" sz="3400" dirty="0" smtClean="0"/>
              <a:t>Przedszkole Samorządowe Nr 5 w Chrzanowie</a:t>
            </a:r>
          </a:p>
          <a:p>
            <a:r>
              <a:rPr lang="pl-PL" sz="3400" dirty="0" smtClean="0"/>
              <a:t>Przedszkole Samorządowe Nr 8 w Chrzanowie</a:t>
            </a:r>
          </a:p>
          <a:p>
            <a:r>
              <a:rPr lang="pl-PL" sz="3400" dirty="0" smtClean="0"/>
              <a:t>SOSW Chrzanów</a:t>
            </a:r>
          </a:p>
          <a:p>
            <a:r>
              <a:rPr lang="pl-PL" sz="3400" dirty="0" smtClean="0"/>
              <a:t>Fundacja im. Brata Alberta Chrzanów</a:t>
            </a:r>
          </a:p>
          <a:p>
            <a:r>
              <a:rPr lang="pl-PL" sz="3400" dirty="0" smtClean="0"/>
              <a:t>II LO Chrzanów</a:t>
            </a:r>
          </a:p>
          <a:p>
            <a:r>
              <a:rPr lang="pl-PL" sz="3400" dirty="0" smtClean="0"/>
              <a:t>SP Bolęcin</a:t>
            </a:r>
          </a:p>
          <a:p>
            <a:r>
              <a:rPr lang="pl-PL" sz="3400" dirty="0" smtClean="0"/>
              <a:t>ZSECH Trzebinia</a:t>
            </a:r>
          </a:p>
          <a:p>
            <a:r>
              <a:rPr lang="pl-PL" sz="3400" dirty="0" smtClean="0"/>
              <a:t>ZSTU Trzebinia</a:t>
            </a:r>
          </a:p>
          <a:p>
            <a:r>
              <a:rPr lang="pl-PL" sz="3400" dirty="0" smtClean="0"/>
              <a:t>Sanepid Chrzanów</a:t>
            </a:r>
          </a:p>
          <a:p>
            <a:r>
              <a:rPr lang="pl-PL" sz="3400" dirty="0" smtClean="0"/>
              <a:t>Dom Dziecka w Chrzanowie przy PCPR</a:t>
            </a:r>
          </a:p>
          <a:p>
            <a:r>
              <a:rPr lang="pl-PL" sz="3400" dirty="0" smtClean="0"/>
              <a:t>KPP Policji w Chrzanowie</a:t>
            </a:r>
          </a:p>
          <a:p>
            <a:r>
              <a:rPr lang="pl-PL" sz="3400" dirty="0" smtClean="0"/>
              <a:t>Fundacja Śląskie Hospicjum dla Dzieci Świetlikowo</a:t>
            </a:r>
          </a:p>
          <a:p>
            <a:r>
              <a:rPr lang="pl-PL" sz="3400" dirty="0" smtClean="0"/>
              <a:t>OTOZ Animals Oświęcim</a:t>
            </a:r>
          </a:p>
          <a:p>
            <a:r>
              <a:rPr lang="pl-PL" sz="3400" dirty="0" smtClean="0"/>
              <a:t>Profilaktyka Kier Kraków</a:t>
            </a:r>
          </a:p>
          <a:p>
            <a:r>
              <a:rPr lang="pl-PL" sz="3400" dirty="0" smtClean="0"/>
              <a:t>Teatr Kurtyna Kraków</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Co nas wyróżnia jako</a:t>
            </a:r>
            <a:br>
              <a:rPr lang="pl-PL" dirty="0" smtClean="0"/>
            </a:br>
            <a:r>
              <a:rPr lang="pl-PL" dirty="0" smtClean="0"/>
              <a:t>Szkołę Promującą Zdrowie?</a:t>
            </a:r>
            <a:endParaRPr lang="pl-PL" dirty="0"/>
          </a:p>
        </p:txBody>
      </p:sp>
      <p:sp>
        <p:nvSpPr>
          <p:cNvPr id="3" name="Symbol zastępczy zawartości 2"/>
          <p:cNvSpPr>
            <a:spLocks noGrp="1"/>
          </p:cNvSpPr>
          <p:nvPr>
            <p:ph idx="1"/>
          </p:nvPr>
        </p:nvSpPr>
        <p:spPr>
          <a:xfrm>
            <a:off x="1043492" y="2323652"/>
            <a:ext cx="7028970" cy="3819992"/>
          </a:xfrm>
        </p:spPr>
        <p:txBody>
          <a:bodyPr>
            <a:normAutofit fontScale="92500" lnSpcReduction="10000"/>
          </a:bodyPr>
          <a:lstStyle/>
          <a:p>
            <a:r>
              <a:rPr lang="pl-PL" dirty="0" smtClean="0"/>
              <a:t>Realizacja dużej ilości programów </a:t>
            </a:r>
            <a:br>
              <a:rPr lang="pl-PL" dirty="0" smtClean="0"/>
            </a:br>
            <a:r>
              <a:rPr lang="pl-PL" dirty="0" smtClean="0"/>
              <a:t>i przedsięwzięć z zakresu edukacji zdrowotnej;</a:t>
            </a:r>
          </a:p>
          <a:p>
            <a:r>
              <a:rPr lang="pl-PL" dirty="0" smtClean="0"/>
              <a:t>Współpraca z ogólnopolskimi instytucjami </a:t>
            </a:r>
            <a:br>
              <a:rPr lang="pl-PL" dirty="0" smtClean="0"/>
            </a:br>
            <a:r>
              <a:rPr lang="pl-PL" dirty="0" smtClean="0"/>
              <a:t>i fundacjami w zakresie krzewienia oświaty zdrowotnej;</a:t>
            </a:r>
          </a:p>
          <a:p>
            <a:r>
              <a:rPr lang="pl-PL" dirty="0" smtClean="0"/>
              <a:t>Zaszczepienie idei Szkoły Promującej Zdrowie </a:t>
            </a:r>
            <a:br>
              <a:rPr lang="pl-PL" dirty="0" smtClean="0"/>
            </a:br>
            <a:r>
              <a:rPr lang="pl-PL" dirty="0" smtClean="0"/>
              <a:t>w środowisku lokalnym;</a:t>
            </a:r>
          </a:p>
          <a:p>
            <a:r>
              <a:rPr lang="pl-PL" dirty="0" smtClean="0"/>
              <a:t>Pozyskiwanie coraz to nowych partnerów wspierających działania szkoły w zakresie promocji zdrowia;</a:t>
            </a:r>
          </a:p>
          <a:p>
            <a:r>
              <a:rPr lang="pl-PL" dirty="0" smtClean="0"/>
              <a:t>Wzrost prestiżu i jakości pracy szkoły.</a:t>
            </a:r>
          </a:p>
          <a:p>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7024744" cy="710952"/>
          </a:xfrm>
        </p:spPr>
        <p:txBody>
          <a:bodyPr>
            <a:normAutofit/>
          </a:bodyPr>
          <a:lstStyle/>
          <a:p>
            <a:pPr algn="l"/>
            <a:r>
              <a:rPr lang="pl-PL" sz="3200" dirty="0" smtClean="0"/>
              <a:t>Promocja zdrowego odżywiania</a:t>
            </a:r>
            <a:endParaRPr lang="pl-PL" sz="3200" dirty="0"/>
          </a:p>
        </p:txBody>
      </p:sp>
      <p:pic>
        <p:nvPicPr>
          <p:cNvPr id="3" name="Picture 2" descr="Obraz może zawierać: 1 osoba"/>
          <p:cNvPicPr>
            <a:picLocks noChangeAspect="1" noChangeArrowheads="1"/>
          </p:cNvPicPr>
          <p:nvPr/>
        </p:nvPicPr>
        <p:blipFill>
          <a:blip r:embed="rId2" cstate="print"/>
          <a:srcRect/>
          <a:stretch>
            <a:fillRect/>
          </a:stretch>
        </p:blipFill>
        <p:spPr bwMode="auto">
          <a:xfrm>
            <a:off x="683568" y="1171396"/>
            <a:ext cx="1714512" cy="2286016"/>
          </a:xfrm>
          <a:prstGeom prst="rect">
            <a:avLst/>
          </a:prstGeom>
          <a:ln>
            <a:noFill/>
          </a:ln>
          <a:effectLst>
            <a:softEdge rad="112500"/>
          </a:effectLst>
        </p:spPr>
      </p:pic>
      <p:pic>
        <p:nvPicPr>
          <p:cNvPr id="4" name="Picture 4" descr="Obraz może zawierać: 4 osoby, uśmiechnięci ludzie"/>
          <p:cNvPicPr>
            <a:picLocks noChangeAspect="1" noChangeArrowheads="1"/>
          </p:cNvPicPr>
          <p:nvPr/>
        </p:nvPicPr>
        <p:blipFill>
          <a:blip r:embed="rId3"/>
          <a:srcRect/>
          <a:stretch>
            <a:fillRect/>
          </a:stretch>
        </p:blipFill>
        <p:spPr bwMode="auto">
          <a:xfrm>
            <a:off x="6140795" y="1385710"/>
            <a:ext cx="2476517" cy="1857388"/>
          </a:xfrm>
          <a:prstGeom prst="rect">
            <a:avLst/>
          </a:prstGeom>
          <a:ln>
            <a:noFill/>
          </a:ln>
          <a:effectLst>
            <a:softEdge rad="112500"/>
          </a:effectLst>
        </p:spPr>
      </p:pic>
      <p:pic>
        <p:nvPicPr>
          <p:cNvPr id="5" name="Picture 10" descr="Obraz może zawierać: 1 osoba, uśmiecha się"/>
          <p:cNvPicPr>
            <a:picLocks noChangeAspect="1" noChangeArrowheads="1"/>
          </p:cNvPicPr>
          <p:nvPr/>
        </p:nvPicPr>
        <p:blipFill>
          <a:blip r:embed="rId4"/>
          <a:srcRect/>
          <a:stretch>
            <a:fillRect/>
          </a:stretch>
        </p:blipFill>
        <p:spPr bwMode="auto">
          <a:xfrm>
            <a:off x="6072198" y="4071942"/>
            <a:ext cx="2571767" cy="1928826"/>
          </a:xfrm>
          <a:prstGeom prst="rect">
            <a:avLst/>
          </a:prstGeom>
          <a:ln>
            <a:noFill/>
          </a:ln>
          <a:effectLst>
            <a:softEdge rad="112500"/>
          </a:effectLst>
        </p:spPr>
      </p:pic>
      <p:sp>
        <p:nvSpPr>
          <p:cNvPr id="6" name="pole tekstowe 5"/>
          <p:cNvSpPr txBox="1"/>
          <p:nvPr/>
        </p:nvSpPr>
        <p:spPr>
          <a:xfrm>
            <a:off x="2483768" y="1214422"/>
            <a:ext cx="3672408" cy="2554545"/>
          </a:xfrm>
          <a:prstGeom prst="rect">
            <a:avLst/>
          </a:prstGeom>
          <a:noFill/>
        </p:spPr>
        <p:txBody>
          <a:bodyPr wrap="square" rtlCol="0">
            <a:spAutoFit/>
          </a:bodyPr>
          <a:lstStyle/>
          <a:p>
            <a:r>
              <a:rPr lang="pl-PL" sz="1600" dirty="0" smtClean="0"/>
              <a:t>Bierzemy udział w ogólnopolskich programach edukacyjnych „Szklanka Mleka”, </a:t>
            </a:r>
            <a:br>
              <a:rPr lang="pl-PL" sz="1600" dirty="0" smtClean="0"/>
            </a:br>
            <a:r>
              <a:rPr lang="pl-PL" sz="1600" dirty="0" smtClean="0"/>
              <a:t>„Owoce w szkole”.</a:t>
            </a:r>
          </a:p>
          <a:p>
            <a:r>
              <a:rPr lang="pl-PL" sz="1600" dirty="0" smtClean="0"/>
              <a:t>Organizujemy projekty i imprezy szkolne upowszechniające zdrowe odżywianie.</a:t>
            </a:r>
          </a:p>
          <a:p>
            <a:r>
              <a:rPr lang="pl-PL" sz="1600" dirty="0" smtClean="0"/>
              <a:t>Uczniowie mają możliwość praktycznie rozwijać zdolności </a:t>
            </a:r>
            <a:br>
              <a:rPr lang="pl-PL" sz="1600" dirty="0" smtClean="0"/>
            </a:br>
            <a:r>
              <a:rPr lang="pl-PL" sz="1600" dirty="0" smtClean="0"/>
              <a:t>i wiedzę kulinarną.</a:t>
            </a:r>
            <a:endParaRPr lang="pl-PL" sz="1600" dirty="0"/>
          </a:p>
        </p:txBody>
      </p:sp>
      <p:pic>
        <p:nvPicPr>
          <p:cNvPr id="8" name="Obraz 7"/>
          <p:cNvPicPr/>
          <p:nvPr/>
        </p:nvPicPr>
        <p:blipFill>
          <a:blip r:embed="rId5" cstate="print"/>
          <a:stretch/>
        </p:blipFill>
        <p:spPr>
          <a:xfrm>
            <a:off x="539552" y="3957672"/>
            <a:ext cx="2724892" cy="2043096"/>
          </a:xfrm>
          <a:prstGeom prst="rect">
            <a:avLst/>
          </a:prstGeom>
          <a:ln>
            <a:noFill/>
          </a:ln>
          <a:effectLst>
            <a:softEdge rad="112500"/>
          </a:effectLst>
        </p:spPr>
      </p:pic>
      <p:pic>
        <p:nvPicPr>
          <p:cNvPr id="9" name="Obraz 8"/>
          <p:cNvPicPr/>
          <p:nvPr/>
        </p:nvPicPr>
        <p:blipFill>
          <a:blip r:embed="rId6" cstate="print"/>
          <a:stretch/>
        </p:blipFill>
        <p:spPr>
          <a:xfrm>
            <a:off x="3419872" y="3957672"/>
            <a:ext cx="2500330" cy="2185972"/>
          </a:xfrm>
          <a:prstGeom prst="rect">
            <a:avLst/>
          </a:prstGeom>
          <a:ln>
            <a:noFill/>
          </a:ln>
          <a:effectLst>
            <a:softEdge rad="112500"/>
          </a:effectLst>
        </p:spPr>
      </p:pic>
    </p:spTree>
    <p:extLst>
      <p:ext uri="{BB962C8B-B14F-4D97-AF65-F5344CB8AC3E}">
        <p14:creationId xmlns:p14="http://schemas.microsoft.com/office/powerpoint/2010/main" val="30438750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r>
              <a:rPr lang="pl-PL" dirty="0" smtClean="0"/>
              <a:t>Dziękujemy za uwagę</a:t>
            </a: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332656"/>
            <a:ext cx="7024744" cy="1143000"/>
          </a:xfrm>
        </p:spPr>
        <p:txBody>
          <a:bodyPr>
            <a:normAutofit/>
          </a:bodyPr>
          <a:lstStyle/>
          <a:p>
            <a:r>
              <a:rPr lang="pl-PL" sz="3200" dirty="0" smtClean="0"/>
              <a:t>Promocja zdrowego odżywiania</a:t>
            </a:r>
            <a:endParaRPr lang="pl-PL" sz="3200" dirty="0"/>
          </a:p>
        </p:txBody>
      </p:sp>
      <p:sp>
        <p:nvSpPr>
          <p:cNvPr id="4" name="Prostokąt 3"/>
          <p:cNvSpPr/>
          <p:nvPr/>
        </p:nvSpPr>
        <p:spPr>
          <a:xfrm>
            <a:off x="4000496" y="1785926"/>
            <a:ext cx="4572000" cy="646331"/>
          </a:xfrm>
          <a:prstGeom prst="rect">
            <a:avLst/>
          </a:prstGeom>
        </p:spPr>
        <p:txBody>
          <a:bodyPr>
            <a:spAutoFit/>
          </a:bodyPr>
          <a:lstStyle/>
          <a:p>
            <a:r>
              <a:rPr lang="pl-PL" dirty="0" smtClean="0"/>
              <a:t>Organizujemy projekty i imprezy szkolne upowszechniające zdrowe odżywianie.</a:t>
            </a:r>
          </a:p>
        </p:txBody>
      </p:sp>
      <p:pic>
        <p:nvPicPr>
          <p:cNvPr id="5" name="Obraz 4" descr="P1110476.JPG"/>
          <p:cNvPicPr>
            <a:picLocks noChangeAspect="1"/>
          </p:cNvPicPr>
          <p:nvPr/>
        </p:nvPicPr>
        <p:blipFill>
          <a:blip r:embed="rId2" cstate="print"/>
          <a:stretch>
            <a:fillRect/>
          </a:stretch>
        </p:blipFill>
        <p:spPr>
          <a:xfrm>
            <a:off x="714348" y="1643050"/>
            <a:ext cx="3238490" cy="2428868"/>
          </a:xfrm>
          <a:prstGeom prst="rect">
            <a:avLst/>
          </a:prstGeom>
          <a:ln>
            <a:noFill/>
          </a:ln>
          <a:effectLst>
            <a:softEdge rad="112500"/>
          </a:effectLst>
        </p:spPr>
      </p:pic>
      <p:pic>
        <p:nvPicPr>
          <p:cNvPr id="6" name="Obraz 5" descr="P1090873.JPG"/>
          <p:cNvPicPr>
            <a:picLocks noChangeAspect="1"/>
          </p:cNvPicPr>
          <p:nvPr/>
        </p:nvPicPr>
        <p:blipFill>
          <a:blip r:embed="rId3" cstate="print"/>
          <a:stretch>
            <a:fillRect/>
          </a:stretch>
        </p:blipFill>
        <p:spPr>
          <a:xfrm>
            <a:off x="4355976" y="4624628"/>
            <a:ext cx="2381234" cy="1785926"/>
          </a:xfrm>
          <a:prstGeom prst="rect">
            <a:avLst/>
          </a:prstGeom>
          <a:ln>
            <a:noFill/>
          </a:ln>
          <a:effectLst>
            <a:softEdge rad="112500"/>
          </a:effectLst>
        </p:spPr>
      </p:pic>
      <p:pic>
        <p:nvPicPr>
          <p:cNvPr id="7" name="Obraz 6" descr="P1090880.JPG"/>
          <p:cNvPicPr>
            <a:picLocks noChangeAspect="1"/>
          </p:cNvPicPr>
          <p:nvPr/>
        </p:nvPicPr>
        <p:blipFill>
          <a:blip r:embed="rId4" cstate="print"/>
          <a:stretch>
            <a:fillRect/>
          </a:stretch>
        </p:blipFill>
        <p:spPr>
          <a:xfrm>
            <a:off x="809598" y="4133297"/>
            <a:ext cx="3047990" cy="2285992"/>
          </a:xfrm>
          <a:prstGeom prst="rect">
            <a:avLst/>
          </a:prstGeom>
          <a:ln>
            <a:noFill/>
          </a:ln>
          <a:effectLst>
            <a:softEdge rad="112500"/>
          </a:effectLst>
        </p:spPr>
      </p:pic>
      <p:pic>
        <p:nvPicPr>
          <p:cNvPr id="8" name="Obraz 7"/>
          <p:cNvPicPr/>
          <p:nvPr/>
        </p:nvPicPr>
        <p:blipFill>
          <a:blip r:embed="rId5" cstate="print"/>
          <a:stretch/>
        </p:blipFill>
        <p:spPr>
          <a:xfrm>
            <a:off x="5940152" y="2450790"/>
            <a:ext cx="2439140" cy="2173838"/>
          </a:xfrm>
          <a:prstGeom prst="rect">
            <a:avLst/>
          </a:prstGeom>
          <a:ln>
            <a:noFill/>
          </a:ln>
          <a:effectLst>
            <a:softEdge rad="112500"/>
          </a:effectLst>
        </p:spPr>
      </p:pic>
    </p:spTree>
    <p:extLst>
      <p:ext uri="{BB962C8B-B14F-4D97-AF65-F5344CB8AC3E}">
        <p14:creationId xmlns:p14="http://schemas.microsoft.com/office/powerpoint/2010/main" val="35818605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IMG_3092.JPG"/>
          <p:cNvPicPr>
            <a:picLocks noChangeAspect="1"/>
          </p:cNvPicPr>
          <p:nvPr/>
        </p:nvPicPr>
        <p:blipFill>
          <a:blip r:embed="rId2" cstate="print"/>
          <a:stretch>
            <a:fillRect/>
          </a:stretch>
        </p:blipFill>
        <p:spPr>
          <a:xfrm>
            <a:off x="500034" y="4091465"/>
            <a:ext cx="3214678" cy="2411008"/>
          </a:xfrm>
          <a:prstGeom prst="rect">
            <a:avLst/>
          </a:prstGeom>
          <a:ln>
            <a:noFill/>
          </a:ln>
          <a:effectLst>
            <a:softEdge rad="112500"/>
          </a:effectLst>
        </p:spPr>
      </p:pic>
      <p:pic>
        <p:nvPicPr>
          <p:cNvPr id="7" name="Picture 6" descr="Obraz może zawierać: 1 osoba"/>
          <p:cNvPicPr>
            <a:picLocks noChangeAspect="1" noChangeArrowheads="1"/>
          </p:cNvPicPr>
          <p:nvPr/>
        </p:nvPicPr>
        <p:blipFill>
          <a:blip r:embed="rId3"/>
          <a:srcRect/>
          <a:stretch>
            <a:fillRect/>
          </a:stretch>
        </p:blipFill>
        <p:spPr bwMode="auto">
          <a:xfrm>
            <a:off x="2204150" y="2338745"/>
            <a:ext cx="2714644" cy="2035983"/>
          </a:xfrm>
          <a:prstGeom prst="rect">
            <a:avLst/>
          </a:prstGeom>
          <a:ln>
            <a:noFill/>
          </a:ln>
          <a:effectLst>
            <a:softEdge rad="112500"/>
          </a:effectLst>
        </p:spPr>
      </p:pic>
      <p:sp>
        <p:nvSpPr>
          <p:cNvPr id="2" name="Tytuł 1"/>
          <p:cNvSpPr>
            <a:spLocks noGrp="1"/>
          </p:cNvSpPr>
          <p:nvPr>
            <p:ph type="title"/>
          </p:nvPr>
        </p:nvSpPr>
        <p:spPr>
          <a:xfrm>
            <a:off x="683568" y="188640"/>
            <a:ext cx="7024744" cy="1143000"/>
          </a:xfrm>
        </p:spPr>
        <p:txBody>
          <a:bodyPr>
            <a:normAutofit/>
          </a:bodyPr>
          <a:lstStyle/>
          <a:p>
            <a:r>
              <a:rPr lang="pl-PL" sz="3200" dirty="0" smtClean="0"/>
              <a:t>Promocja zdrowego odżywiania</a:t>
            </a:r>
            <a:endParaRPr lang="pl-PL" sz="3200" dirty="0"/>
          </a:p>
        </p:txBody>
      </p:sp>
      <p:sp>
        <p:nvSpPr>
          <p:cNvPr id="3" name="pole tekstowe 2"/>
          <p:cNvSpPr txBox="1"/>
          <p:nvPr/>
        </p:nvSpPr>
        <p:spPr>
          <a:xfrm>
            <a:off x="4929190" y="1500174"/>
            <a:ext cx="3819274" cy="1754326"/>
          </a:xfrm>
          <a:prstGeom prst="rect">
            <a:avLst/>
          </a:prstGeom>
          <a:noFill/>
        </p:spPr>
        <p:txBody>
          <a:bodyPr wrap="square" rtlCol="0">
            <a:spAutoFit/>
          </a:bodyPr>
          <a:lstStyle/>
          <a:p>
            <a:r>
              <a:rPr lang="pl-PL" dirty="0" smtClean="0"/>
              <a:t>Dzięki nawiązaniu współpracy </a:t>
            </a:r>
          </a:p>
          <a:p>
            <a:r>
              <a:rPr lang="pl-PL" dirty="0" smtClean="0"/>
              <a:t>z ZSECH w Trzebini uczniowie mają możliwość rozwijać zdolności w profesjonalnej pracowni</a:t>
            </a:r>
            <a:r>
              <a:rPr lang="pl-PL" dirty="0" smtClean="0">
                <a:solidFill>
                  <a:srgbClr val="FF0000"/>
                </a:solidFill>
              </a:rPr>
              <a:t>  </a:t>
            </a:r>
            <a:r>
              <a:rPr lang="pl-PL" dirty="0" smtClean="0"/>
              <a:t>kulinarnej</a:t>
            </a:r>
            <a:r>
              <a:rPr lang="pl-PL" dirty="0" smtClean="0">
                <a:solidFill>
                  <a:srgbClr val="FF0000"/>
                </a:solidFill>
              </a:rPr>
              <a:t> </a:t>
            </a:r>
            <a:r>
              <a:rPr lang="pl-PL" dirty="0" smtClean="0"/>
              <a:t>pod okiem starszych kolegów.</a:t>
            </a:r>
            <a:endParaRPr lang="pl-PL" dirty="0"/>
          </a:p>
        </p:txBody>
      </p:sp>
      <p:pic>
        <p:nvPicPr>
          <p:cNvPr id="4" name="Obraz 3" descr="IMG_3099.JPG"/>
          <p:cNvPicPr>
            <a:picLocks noChangeAspect="1"/>
          </p:cNvPicPr>
          <p:nvPr/>
        </p:nvPicPr>
        <p:blipFill>
          <a:blip r:embed="rId4" cstate="print"/>
          <a:stretch>
            <a:fillRect/>
          </a:stretch>
        </p:blipFill>
        <p:spPr>
          <a:xfrm>
            <a:off x="5112408" y="3885317"/>
            <a:ext cx="3452837" cy="2589628"/>
          </a:xfrm>
          <a:prstGeom prst="rect">
            <a:avLst/>
          </a:prstGeom>
          <a:ln>
            <a:noFill/>
          </a:ln>
          <a:effectLst>
            <a:softEdge rad="112500"/>
          </a:effectLst>
        </p:spPr>
      </p:pic>
      <p:pic>
        <p:nvPicPr>
          <p:cNvPr id="5" name="Obraz 4" descr="war 2.jpg"/>
          <p:cNvPicPr>
            <a:picLocks noChangeAspect="1"/>
          </p:cNvPicPr>
          <p:nvPr/>
        </p:nvPicPr>
        <p:blipFill>
          <a:blip r:embed="rId5" cstate="print"/>
          <a:stretch>
            <a:fillRect/>
          </a:stretch>
        </p:blipFill>
        <p:spPr>
          <a:xfrm>
            <a:off x="683568" y="1345863"/>
            <a:ext cx="2381267" cy="1785950"/>
          </a:xfrm>
          <a:prstGeom prst="rect">
            <a:avLst/>
          </a:prstGeom>
          <a:ln>
            <a:noFill/>
          </a:ln>
          <a:effectLst>
            <a:softEdge rad="112500"/>
          </a:effectLst>
        </p:spPr>
      </p:pic>
    </p:spTree>
    <p:extLst>
      <p:ext uri="{BB962C8B-B14F-4D97-AF65-F5344CB8AC3E}">
        <p14:creationId xmlns:p14="http://schemas.microsoft.com/office/powerpoint/2010/main" val="34627886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107026"/>
            <a:ext cx="7024744" cy="1143000"/>
          </a:xfrm>
        </p:spPr>
        <p:txBody>
          <a:bodyPr>
            <a:normAutofit/>
          </a:bodyPr>
          <a:lstStyle/>
          <a:p>
            <a:r>
              <a:rPr lang="pl-PL" sz="3200" dirty="0" smtClean="0"/>
              <a:t>Promocja zdrowego odżywiania</a:t>
            </a:r>
            <a:endParaRPr lang="pl-PL" sz="3200" dirty="0"/>
          </a:p>
        </p:txBody>
      </p:sp>
      <p:sp>
        <p:nvSpPr>
          <p:cNvPr id="3" name="pole tekstowe 2"/>
          <p:cNvSpPr txBox="1"/>
          <p:nvPr/>
        </p:nvSpPr>
        <p:spPr>
          <a:xfrm>
            <a:off x="611560" y="1285860"/>
            <a:ext cx="4317630" cy="2308324"/>
          </a:xfrm>
          <a:prstGeom prst="rect">
            <a:avLst/>
          </a:prstGeom>
          <a:noFill/>
        </p:spPr>
        <p:txBody>
          <a:bodyPr wrap="square" rtlCol="0">
            <a:spAutoFit/>
          </a:bodyPr>
          <a:lstStyle/>
          <a:p>
            <a:r>
              <a:rPr lang="pl-PL" dirty="0" smtClean="0"/>
              <a:t>Braliśmy udział w projektach dotyczących zdrowego odżywiania organizowanych przez ZSTU </a:t>
            </a:r>
            <a:br>
              <a:rPr lang="pl-PL" dirty="0" smtClean="0"/>
            </a:br>
            <a:r>
              <a:rPr lang="pl-PL" dirty="0" smtClean="0"/>
              <a:t>w Trzebini.  Uczniowie uczestniczyli </a:t>
            </a:r>
            <a:br>
              <a:rPr lang="pl-PL" dirty="0" smtClean="0"/>
            </a:br>
            <a:r>
              <a:rPr lang="pl-PL" dirty="0" smtClean="0"/>
              <a:t>w warsztatach z dietetykiem </a:t>
            </a:r>
            <a:br>
              <a:rPr lang="pl-PL" dirty="0" smtClean="0"/>
            </a:br>
            <a:r>
              <a:rPr lang="pl-PL" dirty="0" smtClean="0"/>
              <a:t>i zajęciach kulinarnych. Sami również realizowali projekty zdrowotne </a:t>
            </a:r>
            <a:br>
              <a:rPr lang="pl-PL" dirty="0" smtClean="0"/>
            </a:br>
            <a:r>
              <a:rPr lang="pl-PL" dirty="0" smtClean="0"/>
              <a:t>i uczestniczyli w konkursach.</a:t>
            </a:r>
            <a:endParaRPr lang="pl-PL" dirty="0"/>
          </a:p>
        </p:txBody>
      </p:sp>
      <p:pic>
        <p:nvPicPr>
          <p:cNvPr id="4" name="Obraz 3" descr="20170407_114227.jpg"/>
          <p:cNvPicPr>
            <a:picLocks noChangeAspect="1"/>
          </p:cNvPicPr>
          <p:nvPr/>
        </p:nvPicPr>
        <p:blipFill>
          <a:blip r:embed="rId2" cstate="print"/>
          <a:stretch>
            <a:fillRect/>
          </a:stretch>
        </p:blipFill>
        <p:spPr>
          <a:xfrm>
            <a:off x="4786314" y="1214422"/>
            <a:ext cx="3808690" cy="2138726"/>
          </a:xfrm>
          <a:prstGeom prst="rect">
            <a:avLst/>
          </a:prstGeom>
          <a:ln>
            <a:noFill/>
          </a:ln>
          <a:effectLst>
            <a:softEdge rad="112500"/>
          </a:effectLst>
        </p:spPr>
      </p:pic>
      <p:pic>
        <p:nvPicPr>
          <p:cNvPr id="5" name="Picture 4" descr="Obraz może zawierać: 8 osób"/>
          <p:cNvPicPr>
            <a:picLocks noChangeAspect="1" noChangeArrowheads="1"/>
          </p:cNvPicPr>
          <p:nvPr/>
        </p:nvPicPr>
        <p:blipFill>
          <a:blip r:embed="rId3"/>
          <a:srcRect/>
          <a:stretch>
            <a:fillRect/>
          </a:stretch>
        </p:blipFill>
        <p:spPr bwMode="auto">
          <a:xfrm>
            <a:off x="4714219" y="3789040"/>
            <a:ext cx="3880785" cy="2178900"/>
          </a:xfrm>
          <a:prstGeom prst="rect">
            <a:avLst/>
          </a:prstGeom>
          <a:ln>
            <a:noFill/>
          </a:ln>
          <a:effectLst>
            <a:softEdge rad="112500"/>
          </a:effectLst>
        </p:spPr>
      </p:pic>
      <p:pic>
        <p:nvPicPr>
          <p:cNvPr id="6" name="Picture 8" descr="Obraz może zawierać: 2 osoby"/>
          <p:cNvPicPr>
            <a:picLocks noChangeAspect="1" noChangeArrowheads="1"/>
          </p:cNvPicPr>
          <p:nvPr/>
        </p:nvPicPr>
        <p:blipFill>
          <a:blip r:embed="rId4"/>
          <a:srcRect/>
          <a:stretch>
            <a:fillRect/>
          </a:stretch>
        </p:blipFill>
        <p:spPr bwMode="auto">
          <a:xfrm>
            <a:off x="928662" y="4071942"/>
            <a:ext cx="3562623" cy="2000264"/>
          </a:xfrm>
          <a:prstGeom prst="rect">
            <a:avLst/>
          </a:prstGeom>
          <a:ln>
            <a:noFill/>
          </a:ln>
          <a:effectLst>
            <a:softEdge rad="112500"/>
          </a:effectLst>
        </p:spPr>
      </p:pic>
    </p:spTree>
    <p:extLst>
      <p:ext uri="{BB962C8B-B14F-4D97-AF65-F5344CB8AC3E}">
        <p14:creationId xmlns:p14="http://schemas.microsoft.com/office/powerpoint/2010/main" val="34699887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6736" y="71422"/>
            <a:ext cx="7024744" cy="1143000"/>
          </a:xfrm>
        </p:spPr>
        <p:txBody>
          <a:bodyPr>
            <a:normAutofit/>
          </a:bodyPr>
          <a:lstStyle/>
          <a:p>
            <a:r>
              <a:rPr lang="pl-PL" sz="3200" dirty="0" smtClean="0"/>
              <a:t>Promocja zdrowego odżywiania</a:t>
            </a:r>
            <a:endParaRPr lang="pl-PL" sz="3200" dirty="0"/>
          </a:p>
        </p:txBody>
      </p:sp>
      <p:sp>
        <p:nvSpPr>
          <p:cNvPr id="4" name="Symbol zastępczy zawartości 3"/>
          <p:cNvSpPr>
            <a:spLocks noGrp="1"/>
          </p:cNvSpPr>
          <p:nvPr>
            <p:ph idx="1"/>
          </p:nvPr>
        </p:nvSpPr>
        <p:spPr>
          <a:xfrm>
            <a:off x="755576" y="1233861"/>
            <a:ext cx="6777317" cy="3508977"/>
          </a:xfrm>
        </p:spPr>
        <p:txBody>
          <a:bodyPr/>
          <a:lstStyle/>
          <a:p>
            <a:pPr marL="68580" indent="0">
              <a:buNone/>
            </a:pPr>
            <a:r>
              <a:rPr lang="pl-PL" dirty="0" smtClean="0"/>
              <a:t>Efekty:</a:t>
            </a:r>
          </a:p>
          <a:p>
            <a:r>
              <a:rPr lang="pl-PL" sz="1800" dirty="0"/>
              <a:t>Nabycie umiejętności czytania etykiet, </a:t>
            </a:r>
            <a:r>
              <a:rPr lang="pl-PL" sz="1800" dirty="0" smtClean="0"/>
              <a:t/>
            </a:r>
            <a:br>
              <a:rPr lang="pl-PL" sz="1800" dirty="0" smtClean="0"/>
            </a:br>
            <a:r>
              <a:rPr lang="pl-PL" sz="1800" dirty="0" smtClean="0"/>
              <a:t>planowania </a:t>
            </a:r>
            <a:r>
              <a:rPr lang="pl-PL" sz="1800" dirty="0"/>
              <a:t>i przygotowania zdrowych </a:t>
            </a:r>
            <a:r>
              <a:rPr lang="pl-PL" sz="1800" dirty="0" smtClean="0"/>
              <a:t/>
            </a:r>
            <a:br>
              <a:rPr lang="pl-PL" sz="1800" dirty="0" smtClean="0"/>
            </a:br>
            <a:r>
              <a:rPr lang="pl-PL" sz="1800" dirty="0" smtClean="0"/>
              <a:t>posiłków.</a:t>
            </a:r>
            <a:endParaRPr lang="pl-PL" sz="1800" dirty="0"/>
          </a:p>
          <a:p>
            <a:r>
              <a:rPr lang="pl-PL" sz="1800" dirty="0"/>
              <a:t>Wzrost świadomości nt. </a:t>
            </a:r>
            <a:r>
              <a:rPr lang="pl-PL" sz="1800" dirty="0" smtClean="0"/>
              <a:t>zdrowego</a:t>
            </a:r>
            <a:br>
              <a:rPr lang="pl-PL" sz="1800" dirty="0" smtClean="0"/>
            </a:br>
            <a:r>
              <a:rPr lang="pl-PL" sz="1800" dirty="0" smtClean="0"/>
              <a:t>odżywiania </a:t>
            </a:r>
            <a:r>
              <a:rPr lang="pl-PL" sz="1800" dirty="0"/>
              <a:t>i jego </a:t>
            </a:r>
            <a:r>
              <a:rPr lang="pl-PL" sz="1800" dirty="0" smtClean="0"/>
              <a:t>wpływu </a:t>
            </a:r>
            <a:r>
              <a:rPr lang="pl-PL" sz="1800" dirty="0"/>
              <a:t>na </a:t>
            </a:r>
            <a:r>
              <a:rPr lang="pl-PL" sz="1800" dirty="0" smtClean="0"/>
              <a:t>organizm.</a:t>
            </a:r>
            <a:endParaRPr lang="pl-PL" sz="1800" dirty="0"/>
          </a:p>
          <a:p>
            <a:r>
              <a:rPr lang="pl-PL" sz="1800" dirty="0"/>
              <a:t>Zmiana nawyków </a:t>
            </a:r>
            <a:r>
              <a:rPr lang="pl-PL" sz="1800" dirty="0" smtClean="0"/>
              <a:t>żywieniowych.</a:t>
            </a:r>
            <a:endParaRPr lang="pl-PL" sz="1800" dirty="0"/>
          </a:p>
          <a:p>
            <a:endParaRPr lang="pl-PL" dirty="0"/>
          </a:p>
        </p:txBody>
      </p:sp>
      <p:pic>
        <p:nvPicPr>
          <p:cNvPr id="5" name="Obraz 4" descr="IMG_20190429_093013.jpg"/>
          <p:cNvPicPr>
            <a:picLocks noChangeAspect="1"/>
          </p:cNvPicPr>
          <p:nvPr/>
        </p:nvPicPr>
        <p:blipFill>
          <a:blip r:embed="rId2" cstate="print"/>
          <a:stretch>
            <a:fillRect/>
          </a:stretch>
        </p:blipFill>
        <p:spPr>
          <a:xfrm>
            <a:off x="5761096" y="1484784"/>
            <a:ext cx="2688299" cy="2016224"/>
          </a:xfrm>
          <a:prstGeom prst="rect">
            <a:avLst/>
          </a:prstGeom>
          <a:ln>
            <a:noFill/>
          </a:ln>
          <a:effectLst>
            <a:softEdge rad="112500"/>
          </a:effectLst>
        </p:spPr>
      </p:pic>
      <p:pic>
        <p:nvPicPr>
          <p:cNvPr id="6" name="Obraz 5" descr="IMG_20190429_102614.jpg"/>
          <p:cNvPicPr>
            <a:picLocks noChangeAspect="1"/>
          </p:cNvPicPr>
          <p:nvPr/>
        </p:nvPicPr>
        <p:blipFill>
          <a:blip r:embed="rId3" cstate="print"/>
          <a:stretch>
            <a:fillRect/>
          </a:stretch>
        </p:blipFill>
        <p:spPr>
          <a:xfrm>
            <a:off x="607148" y="3645024"/>
            <a:ext cx="2952739" cy="2214554"/>
          </a:xfrm>
          <a:prstGeom prst="rect">
            <a:avLst/>
          </a:prstGeom>
          <a:ln>
            <a:noFill/>
          </a:ln>
          <a:effectLst>
            <a:softEdge rad="112500"/>
          </a:effectLst>
        </p:spPr>
      </p:pic>
      <p:pic>
        <p:nvPicPr>
          <p:cNvPr id="7" name="Obraz 6" descr="IMG_20190429_101806.jpg"/>
          <p:cNvPicPr>
            <a:picLocks noChangeAspect="1"/>
          </p:cNvPicPr>
          <p:nvPr/>
        </p:nvPicPr>
        <p:blipFill>
          <a:blip r:embed="rId4" cstate="print"/>
          <a:stretch>
            <a:fillRect/>
          </a:stretch>
        </p:blipFill>
        <p:spPr>
          <a:xfrm>
            <a:off x="5724128" y="3787900"/>
            <a:ext cx="2762237" cy="2071678"/>
          </a:xfrm>
          <a:prstGeom prst="rect">
            <a:avLst/>
          </a:prstGeom>
          <a:ln>
            <a:noFill/>
          </a:ln>
          <a:effectLst>
            <a:softEdge rad="112500"/>
          </a:effectLst>
        </p:spPr>
      </p:pic>
      <p:pic>
        <p:nvPicPr>
          <p:cNvPr id="8" name="Obraz 7" descr="60629386_2378000762432542_7866849325567967232_o.jpg"/>
          <p:cNvPicPr>
            <a:picLocks noChangeAspect="1"/>
          </p:cNvPicPr>
          <p:nvPr/>
        </p:nvPicPr>
        <p:blipFill>
          <a:blip r:embed="rId5"/>
          <a:stretch>
            <a:fillRect/>
          </a:stretch>
        </p:blipFill>
        <p:spPr>
          <a:xfrm>
            <a:off x="3000364" y="4357694"/>
            <a:ext cx="2857488" cy="2143116"/>
          </a:xfrm>
          <a:prstGeom prst="rect">
            <a:avLst/>
          </a:prstGeom>
          <a:ln>
            <a:noFill/>
          </a:ln>
          <a:effectLst>
            <a:softEdge rad="112500"/>
          </a:effectLst>
        </p:spPr>
      </p:pic>
    </p:spTree>
    <p:extLst>
      <p:ext uri="{BB962C8B-B14F-4D97-AF65-F5344CB8AC3E}">
        <p14:creationId xmlns:p14="http://schemas.microsoft.com/office/powerpoint/2010/main" val="35237498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Brak dostępnego opisu zdjęcia."/>
          <p:cNvPicPr>
            <a:picLocks noChangeAspect="1" noChangeArrowheads="1"/>
          </p:cNvPicPr>
          <p:nvPr/>
        </p:nvPicPr>
        <p:blipFill>
          <a:blip r:embed="rId2"/>
          <a:srcRect/>
          <a:stretch>
            <a:fillRect/>
          </a:stretch>
        </p:blipFill>
        <p:spPr bwMode="auto">
          <a:xfrm>
            <a:off x="5452909" y="4666220"/>
            <a:ext cx="3143272" cy="1769935"/>
          </a:xfrm>
          <a:prstGeom prst="rect">
            <a:avLst/>
          </a:prstGeom>
          <a:ln>
            <a:noFill/>
          </a:ln>
          <a:effectLst>
            <a:softEdge rad="112500"/>
          </a:effectLst>
        </p:spPr>
      </p:pic>
      <p:pic>
        <p:nvPicPr>
          <p:cNvPr id="8" name="Picture 16" descr="Obraz może zawierać: 9 osób, uśmiechnięci ludzie"/>
          <p:cNvPicPr>
            <a:picLocks noChangeAspect="1" noChangeArrowheads="1"/>
          </p:cNvPicPr>
          <p:nvPr/>
        </p:nvPicPr>
        <p:blipFill>
          <a:blip r:embed="rId3"/>
          <a:srcRect/>
          <a:stretch>
            <a:fillRect/>
          </a:stretch>
        </p:blipFill>
        <p:spPr bwMode="auto">
          <a:xfrm>
            <a:off x="3923928" y="3485822"/>
            <a:ext cx="2884593" cy="1624276"/>
          </a:xfrm>
          <a:prstGeom prst="rect">
            <a:avLst/>
          </a:prstGeom>
          <a:ln>
            <a:noFill/>
          </a:ln>
          <a:effectLst>
            <a:softEdge rad="112500"/>
          </a:effectLst>
        </p:spPr>
      </p:pic>
      <p:sp>
        <p:nvSpPr>
          <p:cNvPr id="2" name="Tytuł 1"/>
          <p:cNvSpPr>
            <a:spLocks noGrp="1"/>
          </p:cNvSpPr>
          <p:nvPr>
            <p:ph type="title"/>
          </p:nvPr>
        </p:nvSpPr>
        <p:spPr>
          <a:xfrm>
            <a:off x="567458" y="404664"/>
            <a:ext cx="7024744" cy="1143000"/>
          </a:xfrm>
        </p:spPr>
        <p:txBody>
          <a:bodyPr>
            <a:normAutofit/>
          </a:bodyPr>
          <a:lstStyle/>
          <a:p>
            <a:r>
              <a:rPr lang="pl-PL" sz="3200" dirty="0">
                <a:latin typeface="Georgia" pitchFamily="18" charset="0"/>
              </a:rPr>
              <a:t>Promocja ruchu </a:t>
            </a:r>
            <a:br>
              <a:rPr lang="pl-PL" sz="3200" dirty="0">
                <a:latin typeface="Georgia" pitchFamily="18" charset="0"/>
              </a:rPr>
            </a:br>
            <a:r>
              <a:rPr lang="pl-PL" sz="3200" dirty="0">
                <a:latin typeface="Georgia" pitchFamily="18" charset="0"/>
              </a:rPr>
              <a:t>i aktywnego wypoczynku</a:t>
            </a:r>
            <a:endParaRPr lang="pl-PL" sz="3200" dirty="0"/>
          </a:p>
        </p:txBody>
      </p:sp>
      <p:sp>
        <p:nvSpPr>
          <p:cNvPr id="3" name="Symbol zastępczy zawartości 2"/>
          <p:cNvSpPr>
            <a:spLocks noGrp="1"/>
          </p:cNvSpPr>
          <p:nvPr>
            <p:ph idx="1"/>
          </p:nvPr>
        </p:nvSpPr>
        <p:spPr>
          <a:xfrm>
            <a:off x="641982" y="1616979"/>
            <a:ext cx="3240475" cy="2833539"/>
          </a:xfrm>
        </p:spPr>
        <p:txBody>
          <a:bodyPr>
            <a:normAutofit fontScale="77500" lnSpcReduction="20000"/>
          </a:bodyPr>
          <a:lstStyle/>
          <a:p>
            <a:pPr marL="285750" indent="-285750"/>
            <a:r>
              <a:rPr lang="pl-PL" dirty="0"/>
              <a:t>Organizacja pozalekcyjnych zajęć </a:t>
            </a:r>
            <a:r>
              <a:rPr lang="pl-PL" dirty="0" smtClean="0"/>
              <a:t>sportowych;</a:t>
            </a:r>
            <a:endParaRPr lang="pl-PL" dirty="0"/>
          </a:p>
          <a:p>
            <a:pPr marL="285750" indent="-285750"/>
            <a:r>
              <a:rPr lang="pl-PL" dirty="0"/>
              <a:t>Organizacja szkolnych zawodów sportowych;</a:t>
            </a:r>
          </a:p>
          <a:p>
            <a:pPr marL="285750" indent="-285750"/>
            <a:r>
              <a:rPr lang="pl-PL" dirty="0"/>
              <a:t>Organizacja międzyszkolnych zawodów </a:t>
            </a:r>
            <a:r>
              <a:rPr lang="pl-PL" dirty="0" smtClean="0"/>
              <a:t>sportowych; </a:t>
            </a:r>
            <a:endParaRPr lang="pl-PL" dirty="0"/>
          </a:p>
          <a:p>
            <a:pPr marL="285750" indent="-285750"/>
            <a:r>
              <a:rPr lang="pl-PL" dirty="0"/>
              <a:t>Promowanie sukcesów sportowych </a:t>
            </a:r>
            <a:r>
              <a:rPr lang="pl-PL" dirty="0" smtClean="0"/>
              <a:t>szkoły.</a:t>
            </a:r>
            <a:endParaRPr lang="pl-PL" dirty="0"/>
          </a:p>
          <a:p>
            <a:endParaRPr lang="pl-PL" dirty="0"/>
          </a:p>
        </p:txBody>
      </p:sp>
      <p:pic>
        <p:nvPicPr>
          <p:cNvPr id="4" name="Picture 4" descr="Obraz może zawierać: 15 osób, uśmiechnięci ludzie"/>
          <p:cNvPicPr>
            <a:picLocks noChangeAspect="1" noChangeArrowheads="1"/>
          </p:cNvPicPr>
          <p:nvPr/>
        </p:nvPicPr>
        <p:blipFill>
          <a:blip r:embed="rId4"/>
          <a:srcRect/>
          <a:stretch>
            <a:fillRect/>
          </a:stretch>
        </p:blipFill>
        <p:spPr bwMode="auto">
          <a:xfrm>
            <a:off x="6588224" y="764704"/>
            <a:ext cx="2007957" cy="2692233"/>
          </a:xfrm>
          <a:prstGeom prst="rect">
            <a:avLst/>
          </a:prstGeom>
          <a:ln>
            <a:noFill/>
          </a:ln>
          <a:effectLst>
            <a:softEdge rad="112500"/>
          </a:effectLst>
        </p:spPr>
      </p:pic>
      <p:pic>
        <p:nvPicPr>
          <p:cNvPr id="5" name="Picture 4" descr="Obraz może zawierać: 1 osoba, uprawia sport i boisko do koszykówki"/>
          <p:cNvPicPr>
            <a:picLocks noChangeAspect="1" noChangeArrowheads="1"/>
          </p:cNvPicPr>
          <p:nvPr/>
        </p:nvPicPr>
        <p:blipFill>
          <a:blip r:embed="rId5"/>
          <a:srcRect/>
          <a:stretch>
            <a:fillRect/>
          </a:stretch>
        </p:blipFill>
        <p:spPr bwMode="auto">
          <a:xfrm>
            <a:off x="611560" y="4581128"/>
            <a:ext cx="3175022" cy="1785950"/>
          </a:xfrm>
          <a:prstGeom prst="rect">
            <a:avLst/>
          </a:prstGeom>
          <a:ln>
            <a:noFill/>
          </a:ln>
          <a:effectLst>
            <a:softEdge rad="112500"/>
          </a:effectLst>
        </p:spPr>
      </p:pic>
      <p:pic>
        <p:nvPicPr>
          <p:cNvPr id="6" name="Picture 2" descr="Obraz może zawierać: 13 osób, uśmiechnięci ludzie"/>
          <p:cNvPicPr>
            <a:picLocks noChangeAspect="1" noChangeArrowheads="1"/>
          </p:cNvPicPr>
          <p:nvPr/>
        </p:nvPicPr>
        <p:blipFill>
          <a:blip r:embed="rId6" cstate="print"/>
          <a:srcRect/>
          <a:stretch>
            <a:fillRect/>
          </a:stretch>
        </p:blipFill>
        <p:spPr bwMode="auto">
          <a:xfrm>
            <a:off x="3923928" y="1720364"/>
            <a:ext cx="2286015" cy="1714512"/>
          </a:xfrm>
          <a:prstGeom prst="rect">
            <a:avLst/>
          </a:prstGeom>
          <a:ln>
            <a:noFill/>
          </a:ln>
          <a:effectLst>
            <a:softEdge rad="112500"/>
          </a:effectLst>
        </p:spPr>
      </p:pic>
    </p:spTree>
    <p:extLst>
      <p:ext uri="{BB962C8B-B14F-4D97-AF65-F5344CB8AC3E}">
        <p14:creationId xmlns:p14="http://schemas.microsoft.com/office/powerpoint/2010/main" val="34821602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5256" y="764704"/>
            <a:ext cx="7024744" cy="1143000"/>
          </a:xfrm>
        </p:spPr>
        <p:txBody>
          <a:bodyPr>
            <a:normAutofit fontScale="90000"/>
          </a:bodyPr>
          <a:lstStyle/>
          <a:p>
            <a:r>
              <a:rPr lang="pl-PL" dirty="0" smtClean="0">
                <a:latin typeface="Georgia" pitchFamily="18" charset="0"/>
              </a:rPr>
              <a:t>Promocja ruchu </a:t>
            </a:r>
            <a:br>
              <a:rPr lang="pl-PL" dirty="0" smtClean="0">
                <a:latin typeface="Georgia" pitchFamily="18" charset="0"/>
              </a:rPr>
            </a:br>
            <a:r>
              <a:rPr lang="pl-PL" dirty="0" smtClean="0">
                <a:latin typeface="Georgia" pitchFamily="18" charset="0"/>
              </a:rPr>
              <a:t>i aktywnego wypoczynku</a:t>
            </a:r>
            <a:endParaRPr lang="pl-PL" dirty="0"/>
          </a:p>
        </p:txBody>
      </p:sp>
      <p:sp>
        <p:nvSpPr>
          <p:cNvPr id="3" name="Symbol zastępczy zawartości 2"/>
          <p:cNvSpPr>
            <a:spLocks noGrp="1"/>
          </p:cNvSpPr>
          <p:nvPr>
            <p:ph idx="1"/>
          </p:nvPr>
        </p:nvSpPr>
        <p:spPr>
          <a:xfrm>
            <a:off x="1043492" y="2323653"/>
            <a:ext cx="4742953" cy="2319794"/>
          </a:xfrm>
        </p:spPr>
        <p:txBody>
          <a:bodyPr/>
          <a:lstStyle/>
          <a:p>
            <a:r>
              <a:rPr lang="pl-PL" dirty="0" smtClean="0"/>
              <a:t>Społeczność szkolna bierze udział w różnorodnych wycieczkach turystycznych </a:t>
            </a:r>
            <a:br>
              <a:rPr lang="pl-PL" dirty="0" smtClean="0"/>
            </a:br>
            <a:r>
              <a:rPr lang="pl-PL" dirty="0" smtClean="0"/>
              <a:t>i krajoznawczych</a:t>
            </a: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4000504"/>
            <a:ext cx="2762269" cy="2071702"/>
          </a:xfrm>
          <a:prstGeom prst="rect">
            <a:avLst/>
          </a:prstGeom>
          <a:ln>
            <a:noFill/>
          </a:ln>
          <a:effectLst>
            <a:softEdge rad="112500"/>
          </a:effectLst>
        </p:spPr>
      </p:pic>
      <p:pic>
        <p:nvPicPr>
          <p:cNvPr id="2050" name="Picture 2" descr="Obraz może zawierać: 2 osoby"/>
          <p:cNvPicPr>
            <a:picLocks noChangeAspect="1" noChangeArrowheads="1"/>
          </p:cNvPicPr>
          <p:nvPr/>
        </p:nvPicPr>
        <p:blipFill>
          <a:blip r:embed="rId3"/>
          <a:srcRect/>
          <a:stretch>
            <a:fillRect/>
          </a:stretch>
        </p:blipFill>
        <p:spPr bwMode="auto">
          <a:xfrm>
            <a:off x="857224" y="4000504"/>
            <a:ext cx="2857521" cy="2143141"/>
          </a:xfrm>
          <a:prstGeom prst="rect">
            <a:avLst/>
          </a:prstGeom>
          <a:ln>
            <a:noFill/>
          </a:ln>
          <a:effectLst>
            <a:softEdge rad="112500"/>
          </a:effectLst>
        </p:spPr>
      </p:pic>
      <p:pic>
        <p:nvPicPr>
          <p:cNvPr id="2052" name="Picture 4" descr="Brak dostępnego opisu zdjęcia."/>
          <p:cNvPicPr>
            <a:picLocks noChangeAspect="1" noChangeArrowheads="1"/>
          </p:cNvPicPr>
          <p:nvPr/>
        </p:nvPicPr>
        <p:blipFill>
          <a:blip r:embed="rId4"/>
          <a:srcRect/>
          <a:stretch>
            <a:fillRect/>
          </a:stretch>
        </p:blipFill>
        <p:spPr bwMode="auto">
          <a:xfrm>
            <a:off x="5996724" y="928670"/>
            <a:ext cx="2493559" cy="332474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1027</TotalTime>
  <Words>604</Words>
  <Application>Microsoft Office PowerPoint</Application>
  <PresentationFormat>Pokaz na ekranie (4:3)</PresentationFormat>
  <Paragraphs>113</Paragraphs>
  <Slides>30</Slides>
  <Notes>0</Notes>
  <HiddenSlides>0</HiddenSlides>
  <MMClips>0</MMClips>
  <ScaleCrop>false</ScaleCrop>
  <HeadingPairs>
    <vt:vector size="4" baseType="variant">
      <vt:variant>
        <vt:lpstr>Motyw</vt:lpstr>
      </vt:variant>
      <vt:variant>
        <vt:i4>1</vt:i4>
      </vt:variant>
      <vt:variant>
        <vt:lpstr>Tytuły slajdów</vt:lpstr>
      </vt:variant>
      <vt:variant>
        <vt:i4>30</vt:i4>
      </vt:variant>
    </vt:vector>
  </HeadingPairs>
  <TitlesOfParts>
    <vt:vector size="31" baseType="lpstr">
      <vt:lpstr>Austin</vt:lpstr>
      <vt:lpstr>Osiągnięcia  Szkoły  Podstawowej Nr 3 im. Królowej Jadwigi w Chrzanowie </vt:lpstr>
      <vt:lpstr>Prezentacja programu PowerPoint</vt:lpstr>
      <vt:lpstr>Promocja zdrowego odżywiania</vt:lpstr>
      <vt:lpstr>Promocja zdrowego odżywiania</vt:lpstr>
      <vt:lpstr>Promocja zdrowego odżywiania</vt:lpstr>
      <vt:lpstr>Promocja zdrowego odżywiania</vt:lpstr>
      <vt:lpstr>Promocja zdrowego odżywiania</vt:lpstr>
      <vt:lpstr>Promocja ruchu  i aktywnego wypoczynku</vt:lpstr>
      <vt:lpstr>Promocja ruchu  i aktywnego wypoczynku</vt:lpstr>
      <vt:lpstr>Szkolne Koło Krajoznawcze PTT oddział w Chrzanowie</vt:lpstr>
      <vt:lpstr>Promocja ruchu i aktywnego wypoczynku</vt:lpstr>
      <vt:lpstr>Tworzenie klimatu  sprzyjającego zdrowiu  i dobremu samopoczuciu</vt:lpstr>
      <vt:lpstr>Tworzenie klimatu  sprzyjającego zdrowiu  i dobremu samopoczuciu</vt:lpstr>
      <vt:lpstr>Tworzenie klimatu  sprzyjającego zdrowiu  i dobremu samopoczuciu</vt:lpstr>
      <vt:lpstr>Tworzenie klimatu  sprzyjającego zdrowiu  i dobremu samopoczuciu</vt:lpstr>
      <vt:lpstr>Tworzenie klimatu  sprzyjającego zdrowiu  i dobremu samopoczuciu</vt:lpstr>
      <vt:lpstr>Tworzenie klimatu  sprzyjającego zdrowiu  i dobremu samopoczuciu</vt:lpstr>
      <vt:lpstr>Edukacja i działalność profilaktyczna</vt:lpstr>
      <vt:lpstr>Edukacja i działalność profilaktyczna</vt:lpstr>
      <vt:lpstr>Edukacja i działalność profilaktyczna</vt:lpstr>
      <vt:lpstr>Edukacja i działalność profilaktyczna</vt:lpstr>
      <vt:lpstr>Edukacja i działalność profilaktyczna</vt:lpstr>
      <vt:lpstr>Edukacja i działalność profilaktyczna</vt:lpstr>
      <vt:lpstr>Wolontariat i działalność charytatywna</vt:lpstr>
      <vt:lpstr>Wolontariat i działalność charytatywna</vt:lpstr>
      <vt:lpstr>Wolontariat i działalność charytatywna</vt:lpstr>
      <vt:lpstr>Wolontariat i działalność charytatywna</vt:lpstr>
      <vt:lpstr>Współpraca szkoły  z instytucjami:</vt:lpstr>
      <vt:lpstr>Co nas wyróżnia jako Szkołę Promującą Zdrowie?</vt:lpstr>
      <vt:lpstr>Dziękujemy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magda</dc:creator>
  <cp:lastModifiedBy>Ja</cp:lastModifiedBy>
  <cp:revision>46</cp:revision>
  <dcterms:created xsi:type="dcterms:W3CDTF">2020-12-13T07:39:06Z</dcterms:created>
  <dcterms:modified xsi:type="dcterms:W3CDTF">2020-12-28T21:42:50Z</dcterms:modified>
</cp:coreProperties>
</file>