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Arkusz1!$A$2:$A$6</c:f>
              <c:strCache>
                <c:ptCount val="5"/>
                <c:pt idx="0">
                  <c:v>średni wynik dla standardu I</c:v>
                </c:pt>
                <c:pt idx="1">
                  <c:v>4. Planowanie i ewaluacja działań w zakresie promocji zdrowia oraz ich dokumentowanie</c:v>
                </c:pt>
                <c:pt idx="2">
                  <c:v>3. Szkolenia, systematyczne informowanie i dostępność informacji na temat koncepcji Szkoły Promującej Zdrowie</c:v>
                </c:pt>
                <c:pt idx="3">
                  <c:v>2. Struktura dla realizacji programu szkoły promującej zdrowie</c:v>
                </c:pt>
                <c:pt idx="4">
                  <c:v>1. Uwzględnienie promocji zdrowia w dokumentach oraz pracy i życiu szkoły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4.7</c:v>
                </c:pt>
                <c:pt idx="1">
                  <c:v>5</c:v>
                </c:pt>
                <c:pt idx="2">
                  <c:v>4.3</c:v>
                </c:pt>
                <c:pt idx="3">
                  <c:v>4.8</c:v>
                </c:pt>
                <c:pt idx="4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380096"/>
        <c:axId val="63402368"/>
      </c:barChart>
      <c:catAx>
        <c:axId val="633800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3402368"/>
        <c:crosses val="autoZero"/>
        <c:auto val="1"/>
        <c:lblAlgn val="ctr"/>
        <c:lblOffset val="100"/>
        <c:noMultiLvlLbl val="0"/>
      </c:catAx>
      <c:valAx>
        <c:axId val="63402368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none"/>
        <c:minorTickMark val="none"/>
        <c:tickLblPos val="nextTo"/>
        <c:crossAx val="6338009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4772736"/>
        <c:axId val="64778624"/>
      </c:barChart>
      <c:catAx>
        <c:axId val="64772736"/>
        <c:scaling>
          <c:orientation val="minMax"/>
        </c:scaling>
        <c:delete val="0"/>
        <c:axPos val="l"/>
        <c:majorTickMark val="none"/>
        <c:minorTickMark val="none"/>
        <c:tickLblPos val="nextTo"/>
        <c:crossAx val="64778624"/>
        <c:crosses val="autoZero"/>
        <c:auto val="1"/>
        <c:lblAlgn val="ctr"/>
        <c:lblOffset val="100"/>
        <c:noMultiLvlLbl val="0"/>
      </c:catAx>
      <c:valAx>
        <c:axId val="64778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772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Arkusz1!$A$2:$A$6</c:f>
              <c:strCache>
                <c:ptCount val="5"/>
                <c:pt idx="0">
                  <c:v>średnia liczba punktów dla standardu drugiego dla wszystkich badanych grup</c:v>
                </c:pt>
                <c:pt idx="1">
                  <c:v>Rodzice uczniów</c:v>
                </c:pt>
                <c:pt idx="2">
                  <c:v>Pracownicy niepedagogiczni</c:v>
                </c:pt>
                <c:pt idx="3">
                  <c:v>Nauczyciele</c:v>
                </c:pt>
                <c:pt idx="4">
                  <c:v>Uczniowie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4.7</c:v>
                </c:pt>
                <c:pt idx="1">
                  <c:v>4.9000000000000004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1324032"/>
        <c:axId val="71325568"/>
      </c:barChart>
      <c:catAx>
        <c:axId val="7132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1325568"/>
        <c:crosses val="autoZero"/>
        <c:auto val="1"/>
        <c:lblAlgn val="ctr"/>
        <c:lblOffset val="100"/>
        <c:noMultiLvlLbl val="0"/>
      </c:catAx>
      <c:valAx>
        <c:axId val="71325568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none"/>
        <c:minorTickMark val="none"/>
        <c:tickLblPos val="nextTo"/>
        <c:crossAx val="71324032"/>
        <c:crosses val="autoZero"/>
        <c:crossBetween val="between"/>
        <c:majorUnit val="1"/>
        <c:minorUnit val="2.0000000000000007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Arkusz1!$A$2:$A$6</c:f>
              <c:strCache>
                <c:ptCount val="5"/>
                <c:pt idx="0">
                  <c:v>średnia liczba punktów dla standardu trzeciego</c:v>
                </c:pt>
                <c:pt idx="1">
                  <c:v>4. Edukacja zdrowotna nauczycieli i pracowników niepedagogicznych</c:v>
                </c:pt>
                <c:pt idx="2">
                  <c:v>3. Działania dal poprawy jakości i skuteczności edukacji zdrowotnej</c:v>
                </c:pt>
                <c:pt idx="3">
                  <c:v>2. Aktywny udział uczniów w procesie edukacji zdrowotnej, współpraca z rodzicami i społecznością lokalną</c:v>
                </c:pt>
                <c:pt idx="4">
                  <c:v>1. Realizacja edukacji zdrowotnej zgodnie z podstawą programową kształcenia ogólnego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4</c:v>
                </c:pt>
                <c:pt idx="2">
                  <c:v>5</c:v>
                </c:pt>
                <c:pt idx="3">
                  <c:v>4.3</c:v>
                </c:pt>
                <c:pt idx="4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1378816"/>
        <c:axId val="71380352"/>
      </c:barChart>
      <c:catAx>
        <c:axId val="71378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1380352"/>
        <c:crosses val="autoZero"/>
        <c:auto val="1"/>
        <c:lblAlgn val="ctr"/>
        <c:lblOffset val="100"/>
        <c:noMultiLvlLbl val="0"/>
      </c:catAx>
      <c:valAx>
        <c:axId val="71380352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none"/>
        <c:minorTickMark val="none"/>
        <c:tickLblPos val="nextTo"/>
        <c:crossAx val="7137881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pl-PL" smtClean="0"/>
                      <a:t>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Arkusz1!$A$2:$A$7</c:f>
              <c:strCache>
                <c:ptCount val="6"/>
                <c:pt idx="0">
                  <c:v>średnia liczba punktów dla standardu czwartego</c:v>
                </c:pt>
                <c:pt idx="1">
                  <c:v>5. Żywienie w szkole</c:v>
                </c:pt>
                <c:pt idx="2">
                  <c:v>4. Wychowanie fizyczne oraz aktywnośc fizyczna członków społeczności szkolnej</c:v>
                </c:pt>
                <c:pt idx="3">
                  <c:v>3. Organizacja przerw międzylekcyjnych</c:v>
                </c:pt>
                <c:pt idx="4">
                  <c:v>2. Czystość w szkole</c:v>
                </c:pt>
                <c:pt idx="5">
                  <c:v>1. Wybrane pomieszczenia i wyposażenie szkoły, organizacja pracy w szkole oraz działania na rzecz ochrony środowiska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4.2</c:v>
                </c:pt>
                <c:pt idx="1">
                  <c:v>4.3</c:v>
                </c:pt>
                <c:pt idx="2">
                  <c:v>4.4000000000000004</c:v>
                </c:pt>
                <c:pt idx="3" formatCode="dd/mmm">
                  <c:v>4.3</c:v>
                </c:pt>
                <c:pt idx="4">
                  <c:v>3.7</c:v>
                </c:pt>
                <c:pt idx="5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1433600"/>
        <c:axId val="71685248"/>
      </c:barChart>
      <c:catAx>
        <c:axId val="714336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71685248"/>
        <c:crosses val="autoZero"/>
        <c:auto val="1"/>
        <c:lblAlgn val="ctr"/>
        <c:lblOffset val="100"/>
        <c:noMultiLvlLbl val="0"/>
      </c:catAx>
      <c:valAx>
        <c:axId val="71685248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7143360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A01C0-D5B2-4207-9B77-AF32DB712CE5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7139A-5424-497D-9DB6-2ED67D8708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12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7139A-5424-497D-9DB6-2ED67D87084D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ECBE37-D202-4ED0-846B-E9CC1EDF8D90}" type="datetimeFigureOut">
              <a:rPr lang="pl-PL" smtClean="0"/>
              <a:pPr/>
              <a:t>28.12.2020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8BDCA-9B97-4D89-9C28-7DDFD3D1C65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71736" y="714356"/>
            <a:ext cx="6572264" cy="2786082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+mn-lt"/>
              </a:rPr>
              <a:t>Prezentacja wyników </a:t>
            </a:r>
            <a:r>
              <a:rPr lang="pl-PL" sz="4400" b="1" dirty="0" err="1" smtClean="0">
                <a:latin typeface="+mn-lt"/>
              </a:rPr>
              <a:t>autoewaluacji</a:t>
            </a:r>
            <a:r>
              <a:rPr lang="pl-PL" sz="4400" b="1" dirty="0">
                <a:latin typeface="+mn-lt"/>
              </a:rPr>
              <a:t/>
            </a:r>
            <a:br>
              <a:rPr lang="pl-PL" sz="4400" b="1" dirty="0">
                <a:latin typeface="+mn-lt"/>
              </a:rPr>
            </a:br>
            <a:r>
              <a:rPr lang="pl-PL" sz="4400" b="1" dirty="0" smtClean="0">
                <a:latin typeface="+mn-lt"/>
              </a:rPr>
              <a:t>„Szkoła Promująca Zdrowie”</a:t>
            </a:r>
            <a:endParaRPr lang="pl-PL" sz="44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4143380"/>
            <a:ext cx="3986218" cy="192404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Szkoła Podstawowa Nr 3</a:t>
            </a:r>
          </a:p>
          <a:p>
            <a:pPr algn="ctr"/>
            <a:r>
              <a:rPr lang="pl-PL" sz="2800" b="1" dirty="0">
                <a:latin typeface="+mj-lt"/>
              </a:rPr>
              <a:t>i</a:t>
            </a:r>
            <a:r>
              <a:rPr lang="pl-PL" sz="2800" b="1" dirty="0" smtClean="0">
                <a:latin typeface="+mj-lt"/>
              </a:rPr>
              <a:t>m. Królowej Jadwigi</a:t>
            </a:r>
          </a:p>
          <a:p>
            <a:pPr algn="ctr"/>
            <a:r>
              <a:rPr lang="pl-PL" sz="2800" b="1" dirty="0" smtClean="0">
                <a:latin typeface="+mj-lt"/>
              </a:rPr>
              <a:t>w Chrzanowie</a:t>
            </a:r>
            <a:endParaRPr lang="pl-PL" sz="2800" b="1" dirty="0">
              <a:latin typeface="+mj-lt"/>
            </a:endParaRPr>
          </a:p>
        </p:txBody>
      </p:sp>
      <p:pic>
        <p:nvPicPr>
          <p:cNvPr id="1026" name="Picture 2" descr="szpz logo - Szkoły Katolickie w Opo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2387367" cy="243298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3643306" cy="280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STANDARD TRZECI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 lvl="0" algn="ctr">
              <a:buNone/>
            </a:pPr>
            <a:r>
              <a:rPr lang="pl-PL" sz="2400" dirty="0" smtClean="0"/>
              <a:t>Szkoła realizuje  edukację zdrowotną i program profilaktyki dla uczniów, nauczycieli i innych pracowników szkoły oraz dąży do poprawy skuteczności działań w tym zakresie.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2708920"/>
          <a:ext cx="8352928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Wymiar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Średnia liczba punktów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Realizacja edukacji zdrowotnej zgodnie z podstawą programową kształcenia ogólnego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4,5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Aktywny udział uczniów</a:t>
                      </a:r>
                      <a:r>
                        <a:rPr lang="pl-PL" baseline="0" dirty="0" smtClean="0"/>
                        <a:t> w procesie edukacji zdrowotnej, współpraca z rodzicami i społecznością lokalną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4,3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Działania dla poprawy jakości i skuteczności edukacji zdrowotnej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5,0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Edukacja</a:t>
                      </a:r>
                      <a:r>
                        <a:rPr lang="pl-PL" baseline="0" dirty="0" smtClean="0"/>
                        <a:t> zdrowotna nauczycieli i pracowników niepedagogicznych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4,0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Średnia liczba punktów dla standardu trzeciego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4,6</a:t>
                      </a:r>
                      <a:endParaRPr lang="pl-PL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WYNIKI W STANDARDZIE TRZECIM</a:t>
            </a:r>
            <a:endParaRPr lang="pl-PL" sz="4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14282" y="1928802"/>
          <a:ext cx="8929718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PODSUMOWANIE WYNIKÓW</a:t>
            </a:r>
            <a:br>
              <a:rPr lang="pl-PL" sz="3600" b="1" dirty="0" smtClean="0"/>
            </a:br>
            <a:r>
              <a:rPr lang="pl-PL" sz="3600" b="1" dirty="0" smtClean="0"/>
              <a:t>W STANDARDZIE TRZECIM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20000"/>
          </a:bodyPr>
          <a:lstStyle/>
          <a:p>
            <a:r>
              <a:rPr lang="pl-PL" sz="4800" dirty="0" smtClean="0">
                <a:latin typeface="+mj-lt"/>
              </a:rPr>
              <a:t>Średnia liczba punktów dla standardu III : </a:t>
            </a:r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4,6</a:t>
            </a:r>
          </a:p>
          <a:p>
            <a:r>
              <a:rPr lang="pl-PL" sz="4800" dirty="0" smtClean="0">
                <a:latin typeface="+mj-lt"/>
              </a:rPr>
              <a:t>Problem priorytetowy: </a:t>
            </a:r>
          </a:p>
          <a:p>
            <a:pPr marL="0" algn="ctr">
              <a:buNone/>
            </a:pPr>
            <a:r>
              <a:rPr lang="pl-PL" sz="43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Uczniowie uważają, że to, czego uczą się w szkole o zdrowiu,  nie jest dla nich ciekawe oraz nie zachęca ich do dbania o zdrowie</a:t>
            </a:r>
            <a:endParaRPr lang="pl-PL" sz="43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STANDARD CZWARTY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pPr lvl="0" algn="ctr">
              <a:buNone/>
            </a:pPr>
            <a:r>
              <a:rPr lang="pl-PL" sz="2400" b="1" dirty="0" smtClean="0"/>
              <a:t>Warunki oraz organizacja nauki i pracy sprzyjają zdrowiu i dobremu samopoczuciu uczniów, nauczycieli i innych pracowników szkoły oraz współpracy z rodzicami.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2636913"/>
          <a:ext cx="8208912" cy="407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2016224"/>
              </a:tblGrid>
              <a:tr h="631888">
                <a:tc>
                  <a:txBody>
                    <a:bodyPr/>
                    <a:lstStyle/>
                    <a:p>
                      <a:r>
                        <a:rPr lang="pl-PL" dirty="0" smtClean="0"/>
                        <a:t>Wymiary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Średnia liczba punktów</a:t>
                      </a:r>
                      <a:endParaRPr lang="pl-PL" dirty="0"/>
                    </a:p>
                  </a:txBody>
                  <a:tcPr/>
                </a:tc>
              </a:tr>
              <a:tr h="75708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Wybrane pomieszczenia i wyposażenie szkoły oraz organizacja pracy w szkole oraz działania na rzecz ochrony środowiska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4,2</a:t>
                      </a:r>
                      <a:endParaRPr lang="pl-PL" sz="2800" dirty="0"/>
                    </a:p>
                  </a:txBody>
                  <a:tcPr/>
                </a:tc>
              </a:tr>
              <a:tr h="51152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Czystość szkoły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3,7</a:t>
                      </a:r>
                      <a:endParaRPr lang="pl-PL" sz="2800" dirty="0"/>
                    </a:p>
                  </a:txBody>
                  <a:tcPr/>
                </a:tc>
              </a:tr>
              <a:tr h="51152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Organizacja przerw międzylekcyjnych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4,3</a:t>
                      </a:r>
                      <a:endParaRPr lang="pl-PL" sz="2800" dirty="0"/>
                    </a:p>
                  </a:txBody>
                  <a:tcPr/>
                </a:tc>
              </a:tr>
              <a:tr h="57170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Wychowanie fizyczne oraz aktywność fizyczna członków społeczności szkolnej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4,4</a:t>
                      </a:r>
                      <a:endParaRPr lang="pl-PL" sz="2800" dirty="0"/>
                    </a:p>
                  </a:txBody>
                  <a:tcPr/>
                </a:tc>
              </a:tr>
              <a:tr h="51152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Żywienie w szkole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4,3</a:t>
                      </a:r>
                      <a:endParaRPr lang="pl-PL" sz="2800" dirty="0"/>
                    </a:p>
                  </a:txBody>
                  <a:tcPr/>
                </a:tc>
              </a:tr>
              <a:tr h="511528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Średnia liczba punktów dla standardu czwartego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4,2</a:t>
                      </a:r>
                      <a:endParaRPr lang="pl-P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WYNIKI W STANDARDZIE CZWARTYM</a:t>
            </a:r>
            <a:endParaRPr lang="pl-PL" sz="4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40108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PODSUMOWANIE WYNIKÓW</a:t>
            </a:r>
            <a:br>
              <a:rPr lang="pl-PL" sz="3600" b="1" dirty="0" smtClean="0"/>
            </a:br>
            <a:r>
              <a:rPr lang="pl-PL" sz="3600" b="1" dirty="0" smtClean="0"/>
              <a:t>W STANDARDZIE CZWARTYM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10000"/>
          </a:bodyPr>
          <a:lstStyle/>
          <a:p>
            <a:r>
              <a:rPr lang="pl-PL" sz="4800" dirty="0" smtClean="0">
                <a:latin typeface="+mj-lt"/>
              </a:rPr>
              <a:t>Średnia liczba punktów dla standardu IV : </a:t>
            </a:r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4,2</a:t>
            </a:r>
          </a:p>
          <a:p>
            <a:r>
              <a:rPr lang="pl-PL" sz="4800" dirty="0" smtClean="0">
                <a:latin typeface="+mj-lt"/>
              </a:rPr>
              <a:t>Problem priorytetowy:</a:t>
            </a:r>
          </a:p>
          <a:p>
            <a:pPr marL="0" algn="ctr">
              <a:buNone/>
            </a:pPr>
            <a:r>
              <a:rPr lang="pl-PL" sz="43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Czystość w szkole. Uczniowie nie zachowują porządku i nie dbają o czystość w szkole.</a:t>
            </a:r>
          </a:p>
          <a:p>
            <a:endParaRPr lang="pl-PL" sz="48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OCENA EFEKTÓW DZIAŁAŃ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Dobre samopoczucie w szkole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708920"/>
          <a:ext cx="756084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Badana grupa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zbadanych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Śr</a:t>
                      </a:r>
                      <a:r>
                        <a:rPr lang="pl-PL" dirty="0" smtClean="0"/>
                        <a:t>. liczba </a:t>
                      </a:r>
                      <a:r>
                        <a:rPr lang="pl-PL" dirty="0" err="1" smtClean="0"/>
                        <a:t>pkt</a:t>
                      </a:r>
                      <a:endParaRPr lang="pl-PL" dirty="0" smtClean="0"/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Uczniowie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76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3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Nauczyciele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5,0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Pracownicy niepedagogiczni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5,0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Rodzice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5,0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err="1" smtClean="0"/>
                        <a:t>Śr</a:t>
                      </a:r>
                      <a:r>
                        <a:rPr lang="pl-PL" dirty="0" smtClean="0"/>
                        <a:t>. liczba punktów dla czterech grup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176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4,5</a:t>
                      </a:r>
                      <a:endParaRPr lang="pl-PL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OCENA EFEKTÓW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Dobre samopoczucie w szkole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687" y="1857364"/>
          <a:ext cx="8572593" cy="484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59"/>
                <a:gridCol w="3786203"/>
                <a:gridCol w="2857531"/>
              </a:tblGrid>
              <a:tr h="578507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Badana grupa</a:t>
                      </a:r>
                      <a:endParaRPr lang="pl-PL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Najważniejsze lub najczęściej powtarzające się czynniki wpływające na samopoczucie</a:t>
                      </a:r>
                      <a:endParaRPr lang="pl-P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057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dobrze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źle</a:t>
                      </a:r>
                      <a:endParaRPr lang="pl-PL" sz="1800" dirty="0"/>
                    </a:p>
                  </a:txBody>
                  <a:tcPr/>
                </a:tc>
              </a:tr>
              <a:tr h="1565927">
                <a:tc>
                  <a:txBody>
                    <a:bodyPr/>
                    <a:lstStyle/>
                    <a:p>
                      <a:r>
                        <a:rPr lang="pl-PL" dirty="0" smtClean="0"/>
                        <a:t>uczniowie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miła atmosfera, spotkania z kolegami, mili, sympatyczni nauczyciele, sprawiedliwe ocenianie,  wygląd szkoły (plakaty, czystość), możliwość poznawania nowych rzeczy, dobre jedzenie na stołówce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zła ocena, sprawdziany, starsi uczniowie, dużo lekcji, niemiła atmosfera, duszno, maseczki, łamanie regulaminu, rozmowy podczas lekcji, granie na telefonach, brak szacunku do nauczycieli, podział w klasie na lepszych i gorszych, odpowiedzi przy tablicy, gdy mnie coś boli, krytyka uczniów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576">
                <a:tc>
                  <a:txBody>
                    <a:bodyPr/>
                    <a:lstStyle/>
                    <a:p>
                      <a:r>
                        <a:rPr lang="pl-PL" dirty="0" smtClean="0"/>
                        <a:t>nauczyciele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życzliwa atmosfera wśród nauczycieli, wsparcie, dyscyplina, docenienie, współpraca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brak pochwał, brak współpracy z niektórymi rodzicami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07">
                <a:tc>
                  <a:txBody>
                    <a:bodyPr/>
                    <a:lstStyle/>
                    <a:p>
                      <a:r>
                        <a:rPr lang="pl-PL" dirty="0" smtClean="0"/>
                        <a:t>pracownicy niepedagogiczni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atmosfera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brak odpowiedzi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576">
                <a:tc>
                  <a:txBody>
                    <a:bodyPr/>
                    <a:lstStyle/>
                    <a:p>
                      <a:r>
                        <a:rPr lang="pl-PL" dirty="0" smtClean="0"/>
                        <a:t>rodzice uczniów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miła atmosfera, mili, życzliwi nauczyciele otwarci na potrzeby dzieci,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brak odpowiedzi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OCENA EFEKTÓW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wrap="square">
            <a:normAutofit lnSpcReduction="10000"/>
          </a:bodyPr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Dobre samopoczucie w szkole</a:t>
            </a:r>
          </a:p>
          <a:p>
            <a:pPr>
              <a:buNone/>
            </a:pPr>
            <a:endParaRPr lang="pl-PL" b="1" u="sng" dirty="0" smtClean="0"/>
          </a:p>
          <a:p>
            <a:pPr>
              <a:buNone/>
            </a:pPr>
            <a:r>
              <a:rPr lang="pl-PL" b="1" u="sng" dirty="0" smtClean="0"/>
              <a:t>Elementy wymagające poprawy:</a:t>
            </a:r>
          </a:p>
          <a:p>
            <a:r>
              <a:rPr lang="pl-PL" dirty="0" smtClean="0"/>
              <a:t>niemiła atmosfera, krytyka uczniów, rozmowy podczas lekcji, łamanie regulaminu, granie na telefonach</a:t>
            </a:r>
          </a:p>
          <a:p>
            <a:pPr>
              <a:buNone/>
            </a:pPr>
            <a:endParaRPr lang="pl-PL" b="1" u="sng" dirty="0" smtClean="0"/>
          </a:p>
          <a:p>
            <a:pPr>
              <a:buNone/>
            </a:pPr>
            <a:r>
              <a:rPr lang="pl-PL" b="1" u="sng" dirty="0" smtClean="0"/>
              <a:t>Problem priorytetowy:</a:t>
            </a:r>
          </a:p>
          <a:p>
            <a:pPr>
              <a:buNone/>
            </a:pPr>
            <a:endParaRPr lang="pl-PL" b="1" u="sng" dirty="0" smtClean="0"/>
          </a:p>
          <a:p>
            <a:r>
              <a:rPr lang="pl-PL" dirty="0" smtClean="0"/>
              <a:t>Poprawa relacji interpersonalnych w szczególności wśród uczniów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OCENA EFEKTÓW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Podejmowanie działań dla umacniania zdrowia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2996952"/>
          <a:ext cx="770485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Badana grupa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zbadanych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Odsetek odpowiedzi tak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Uczniowie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76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36,7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Nauczyciele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32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94,7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Pracownicy niepedagogiczni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100,0</a:t>
                      </a:r>
                      <a:endParaRPr lang="pl-P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err="1" smtClean="0"/>
                        <a:t>Śr</a:t>
                      </a:r>
                      <a:r>
                        <a:rPr lang="pl-PL" dirty="0" smtClean="0"/>
                        <a:t>. </a:t>
                      </a:r>
                      <a:r>
                        <a:rPr lang="pl-PL" smtClean="0"/>
                        <a:t>liczba punktów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176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/>
                        <a:t>77,1</a:t>
                      </a:r>
                      <a:endParaRPr lang="pl-PL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WYNIKI AUTOEWALUACJI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dirty="0" err="1" smtClean="0"/>
              <a:t>Autoewaluację</a:t>
            </a:r>
            <a:r>
              <a:rPr lang="pl-PL" sz="2400" dirty="0" smtClean="0"/>
              <a:t> przeprowadzono na podstawie publikacji: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SZKOŁA PROMUJĄCA ZDROWIE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Podręcznik dla szkół i osób wspierających ich działania w zakresie promocji zdrowia</a:t>
            </a:r>
            <a:endParaRPr lang="pl-P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dirty="0" smtClean="0"/>
              <a:t>Praca zbiorowa pod redakcją naukową</a:t>
            </a:r>
          </a:p>
          <a:p>
            <a:pPr algn="ctr">
              <a:buNone/>
            </a:pPr>
            <a:r>
              <a:rPr lang="pl-PL" sz="2400" dirty="0" smtClean="0"/>
              <a:t>Barbary </a:t>
            </a:r>
            <a:r>
              <a:rPr lang="pl-PL" sz="2400" dirty="0" err="1" smtClean="0"/>
              <a:t>Woynarowskiej</a:t>
            </a:r>
            <a:r>
              <a:rPr lang="pl-PL" sz="2400" dirty="0" smtClean="0"/>
              <a:t> i Magdaleny </a:t>
            </a:r>
            <a:r>
              <a:rPr lang="pl-PL" sz="2400" dirty="0" err="1" smtClean="0"/>
              <a:t>Woynarowskiej</a:t>
            </a:r>
            <a:r>
              <a:rPr lang="pl-PL" sz="2400" dirty="0" smtClean="0"/>
              <a:t> - Sołdan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46980"/>
          </a:xfrm>
        </p:spPr>
        <p:txBody>
          <a:bodyPr/>
          <a:lstStyle/>
          <a:p>
            <a:pPr algn="ctr"/>
            <a:r>
              <a:rPr lang="pl-PL" b="1" dirty="0" smtClean="0"/>
              <a:t>OCENA EFEKTÓW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Podejmowanie działań dla umacniania zdrowia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3" y="2214554"/>
          <a:ext cx="8715435" cy="423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3667151"/>
                <a:gridCol w="2905145"/>
              </a:tblGrid>
              <a:tr h="514994">
                <a:tc>
                  <a:txBody>
                    <a:bodyPr/>
                    <a:lstStyle/>
                    <a:p>
                      <a:r>
                        <a:rPr lang="pl-PL" dirty="0" smtClean="0"/>
                        <a:t>Badana grupa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najczęściej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najrzadziej</a:t>
                      </a:r>
                      <a:endParaRPr lang="pl-PL" dirty="0"/>
                    </a:p>
                  </a:txBody>
                  <a:tcPr/>
                </a:tc>
              </a:tr>
              <a:tr h="1342394">
                <a:tc>
                  <a:txBody>
                    <a:bodyPr/>
                    <a:lstStyle/>
                    <a:p>
                      <a:r>
                        <a:rPr lang="pl-PL" smtClean="0"/>
                        <a:t>uczniowie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dbam o higienę osobistą, 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uwagę na to jak się odżywiam,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staram się w ciągu dnia znajdować czas na odpoczynek,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staram się być aktywna (-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fizycznie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ograniczam czas spędzany przy komputerze, tablecie,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smartfonie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na oglądaniu telewizji</a:t>
                      </a:r>
                      <a:endParaRPr lang="pl-PL" sz="1600" dirty="0"/>
                    </a:p>
                  </a:txBody>
                  <a:tcPr/>
                </a:tc>
              </a:tr>
              <a:tr h="514994">
                <a:tc>
                  <a:txBody>
                    <a:bodyPr/>
                    <a:lstStyle/>
                    <a:p>
                      <a:r>
                        <a:rPr lang="pl-PL" smtClean="0"/>
                        <a:t>nauczyciele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uwagę na to jak się odżywiam,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uwagę na utrzymywanie dobrych relacji z bliskimi,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rozwijam swoje umiejętności radzenia sobie ze stresem, napięciami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znajduję czas na odpoczynek,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się do innych ludzi o pomoc</a:t>
                      </a:r>
                      <a:endParaRPr lang="pl-PL" sz="1600" dirty="0"/>
                    </a:p>
                  </a:txBody>
                  <a:tcPr/>
                </a:tc>
              </a:tr>
              <a:tr h="514994">
                <a:tc>
                  <a:txBody>
                    <a:bodyPr/>
                    <a:lstStyle/>
                    <a:p>
                      <a:r>
                        <a:rPr lang="pl-PL" dirty="0" smtClean="0"/>
                        <a:t>pracownicy niepedagogiczni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uwagę na utrzymywanie dobrych relacji z bliskimi,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zwracam uwagę na to jak się odżywiam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znajduję czas na odpoczynek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wyeliminowałam (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łem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jakieś zachowanie ryzykowne,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staram się być aktywna (-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fizycznie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OCENA EFEKTÓW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u="sng" dirty="0" smtClean="0">
                <a:solidFill>
                  <a:srgbClr val="0070C0"/>
                </a:solidFill>
              </a:rPr>
              <a:t>Podejmowanie działań dla umacniania zdrowia</a:t>
            </a:r>
          </a:p>
          <a:p>
            <a:r>
              <a:rPr lang="pl-PL" dirty="0" smtClean="0"/>
              <a:t>Średni odsetek odpowiedzi tak dla trzech badanych grup: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77,1%</a:t>
            </a:r>
          </a:p>
          <a:p>
            <a:r>
              <a:rPr lang="pl-PL" dirty="0" smtClean="0"/>
              <a:t>Wnioski do dalszych działań:</a:t>
            </a:r>
          </a:p>
          <a:p>
            <a:pPr>
              <a:buNone/>
            </a:pPr>
            <a:r>
              <a:rPr lang="pl-PL" dirty="0" smtClean="0"/>
              <a:t>1. Wypracowanie form wspólnych działań zmierzających do ograniczenia czasu spędzanego przy komputerze, tablecie, </a:t>
            </a:r>
            <a:r>
              <a:rPr lang="pl-PL" dirty="0" err="1" smtClean="0"/>
              <a:t>smartfonie</a:t>
            </a:r>
            <a:r>
              <a:rPr lang="pl-PL" dirty="0" smtClean="0"/>
              <a:t>, na oglądaniu telewizji przez uczniów. </a:t>
            </a:r>
          </a:p>
          <a:p>
            <a:pPr>
              <a:buNone/>
            </a:pPr>
            <a:r>
              <a:rPr lang="pl-PL" dirty="0" smtClean="0"/>
              <a:t>2. Nakierowanie edukacji zdrowotnej na uświadamianie roli samobadania oraz wypoczynku dla zdrowia człowieka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zpz logo - Szkoły Katolickie w Opo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1966776" cy="200435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40108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+mn-lt"/>
              </a:rPr>
              <a:t>Raport końcowy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z </a:t>
            </a:r>
            <a:r>
              <a:rPr lang="pl-PL" b="1" dirty="0" err="1" smtClean="0">
                <a:latin typeface="+mn-lt"/>
              </a:rPr>
              <a:t>autoewaluacji</a:t>
            </a:r>
            <a:r>
              <a:rPr lang="pl-PL" b="1" dirty="0" smtClean="0">
                <a:latin typeface="+mn-lt"/>
              </a:rPr>
              <a:t>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„Szkoła Promująca Zdrowie”</a:t>
            </a:r>
            <a:endParaRPr lang="pl-PL" b="1" dirty="0">
              <a:latin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5396" y="4913390"/>
            <a:ext cx="2528604" cy="194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85720" y="571480"/>
            <a:ext cx="8858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b="1" u="sng" dirty="0" smtClean="0">
                <a:solidFill>
                  <a:srgbClr val="0070C0"/>
                </a:solidFill>
              </a:rPr>
              <a:t>Ocena standardów i wybór problemów priorytetowych</a:t>
            </a:r>
            <a:endParaRPr lang="pl-PL" sz="26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14282" y="1214422"/>
          <a:ext cx="8715435" cy="549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1285884"/>
                <a:gridCol w="3143271"/>
              </a:tblGrid>
              <a:tr h="80010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Standard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/>
                        <a:t>śr</a:t>
                      </a:r>
                      <a:r>
                        <a:rPr lang="pl-PL" sz="1600" dirty="0" smtClean="0"/>
                        <a:t>. liczba </a:t>
                      </a:r>
                      <a:r>
                        <a:rPr lang="pl-PL" sz="1600" dirty="0" err="1" smtClean="0"/>
                        <a:t>punktow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Problem priorytetowy</a:t>
                      </a:r>
                      <a:endParaRPr lang="pl-PL" sz="1600" dirty="0"/>
                    </a:p>
                  </a:txBody>
                  <a:tcPr/>
                </a:tc>
              </a:tr>
              <a:tr h="985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latin typeface="+mn-lt"/>
                        </a:rPr>
                        <a:t>Koncepcja pracy szkoły, jej struktura i organizacja sprzyjają uczestnictwu społeczności szkolnej w realizacji działań w zakresie promocji zdrowia oraz skuteczności i długofalowości tych działań.</a:t>
                      </a:r>
                    </a:p>
                    <a:p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4,6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b="0" i="0" dirty="0" smtClean="0">
                          <a:solidFill>
                            <a:schemeClr val="tx1"/>
                          </a:solidFill>
                        </a:rPr>
                        <a:t>Pracownicy szkoły uważają, że w szkole nie są podejmowane działania na rzecz promocji ich zdrowia </a:t>
                      </a:r>
                      <a:endParaRPr lang="pl-PL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0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/>
                        <a:t>Klimat społeczny szkoły sprzyja zdrowiu i dobremu samopoczuciu uczniów, nauczycieli i innych pracowników szkoły oraz rodziców uczniów.</a:t>
                      </a:r>
                    </a:p>
                    <a:p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4,7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Relacje między uczniami. </a:t>
                      </a:r>
                      <a:r>
                        <a:rPr lang="pl-PL" sz="1600" b="0" i="0" dirty="0" smtClean="0">
                          <a:solidFill>
                            <a:schemeClr val="tx1"/>
                          </a:solidFill>
                        </a:rPr>
                        <a:t>Pojawiające się  negatywne emocje i zachowania.</a:t>
                      </a:r>
                    </a:p>
                    <a:p>
                      <a:endParaRPr lang="pl-PL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0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Szkoła realizuje  edukację zdrowotną i program profilaktyki dla uczniów, nauczycieli i innych pracowników szkoły oraz dąży do poprawy skuteczności działań w tym zakresie.</a:t>
                      </a:r>
                    </a:p>
                    <a:p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4,5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dirty="0" smtClean="0">
                          <a:solidFill>
                            <a:schemeClr val="tx1"/>
                          </a:solidFill>
                        </a:rPr>
                        <a:t>Uczniowie uważają, że to, czego uczą się w szkole o zdrowiu,  nie jest dla nich ciekawe oraz nie zachęca ich do dbania o zdrowie</a:t>
                      </a:r>
                      <a:endParaRPr kumimoji="0" lang="pl-PL" sz="16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0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Warunki oraz organizacja nauki i pracy sprzyjają zdrowiu i dobremu samopoczuciu uczniów, nauczycieli i innych pracowników szkoły oraz współpracy z rodzicami.</a:t>
                      </a:r>
                    </a:p>
                    <a:p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4,2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Czystość w szkole. </a:t>
                      </a:r>
                      <a:r>
                        <a:rPr lang="pl-PL" sz="1600" b="0" i="0" dirty="0" smtClean="0">
                          <a:solidFill>
                            <a:schemeClr val="tx1"/>
                          </a:solidFill>
                        </a:rPr>
                        <a:t>Uczniowie nie zachowują porządku i nie dbają o czystość w szkole.</a:t>
                      </a:r>
                    </a:p>
                    <a:p>
                      <a:endParaRPr lang="pl-PL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1571612"/>
          </a:xfrm>
        </p:spPr>
        <p:txBody>
          <a:bodyPr>
            <a:normAutofit fontScale="90000"/>
          </a:bodyPr>
          <a:lstStyle/>
          <a:p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/>
            </a:r>
            <a:br>
              <a:rPr lang="pl-PL" sz="3100" b="1" u="sng" dirty="0" smtClean="0">
                <a:solidFill>
                  <a:srgbClr val="0070C0"/>
                </a:solidFill>
              </a:rPr>
            </a:br>
            <a:r>
              <a:rPr lang="pl-PL" sz="3100" b="1" u="sng" dirty="0" smtClean="0">
                <a:solidFill>
                  <a:srgbClr val="0070C0"/>
                </a:solidFill>
              </a:rPr>
              <a:t>Ocena efektów działań  i wybór problemów priorytetowych</a:t>
            </a:r>
            <a:r>
              <a:rPr lang="pl-PL" sz="5400" dirty="0" smtClean="0"/>
              <a:t/>
            </a:r>
            <a:br>
              <a:rPr lang="pl-PL" sz="540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sz="2800" b="1" u="sng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sz="28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sz="3400" b="1" u="sng" dirty="0" smtClean="0">
                <a:solidFill>
                  <a:srgbClr val="0070C0"/>
                </a:solidFill>
              </a:rPr>
              <a:t>Dobre samopoczucie w szkole</a:t>
            </a:r>
          </a:p>
          <a:p>
            <a:pPr>
              <a:buNone/>
            </a:pPr>
            <a:r>
              <a:rPr lang="pl-PL" sz="2800" b="1" u="sng" dirty="0" smtClean="0"/>
              <a:t>Elementy wymagające poprawy:</a:t>
            </a:r>
          </a:p>
          <a:p>
            <a:r>
              <a:rPr lang="pl-PL" sz="2800" dirty="0" smtClean="0"/>
              <a:t>Średnia liczba punktów dla 4 grup: </a:t>
            </a:r>
            <a:r>
              <a:rPr lang="pl-PL" sz="2800" b="1" dirty="0" smtClean="0"/>
              <a:t>4,5</a:t>
            </a:r>
            <a:endParaRPr lang="pl-PL" sz="2800" b="1" u="sng" dirty="0" smtClean="0"/>
          </a:p>
          <a:p>
            <a:pPr>
              <a:buNone/>
            </a:pPr>
            <a:r>
              <a:rPr lang="pl-PL" sz="2800" b="1" u="sng" dirty="0" smtClean="0"/>
              <a:t>Problem priorytetowy:</a:t>
            </a:r>
          </a:p>
          <a:p>
            <a:r>
              <a:rPr lang="pl-PL" sz="2800" dirty="0" smtClean="0"/>
              <a:t>Poprawa relacji interpersonalnych w szczególności wśród uczniów</a:t>
            </a:r>
            <a:endParaRPr lang="pl-PL" sz="2800" b="1" u="sng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sz="28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sz="3400" b="1" u="sng" dirty="0" smtClean="0">
                <a:solidFill>
                  <a:srgbClr val="0070C0"/>
                </a:solidFill>
              </a:rPr>
              <a:t>Podejmowanie działań dla wzmacniania zdrowia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2800" b="1" u="sng" dirty="0" smtClean="0"/>
              <a:t>Elementy wymagające poprawy:</a:t>
            </a:r>
          </a:p>
          <a:p>
            <a:r>
              <a:rPr lang="pl-PL" sz="2800" dirty="0" smtClean="0"/>
              <a:t>Średni odsetek odpowiedzi tak dla 3 grup: </a:t>
            </a:r>
            <a:r>
              <a:rPr lang="pl-PL" sz="2800" b="1" dirty="0" smtClean="0"/>
              <a:t>77,1 %</a:t>
            </a:r>
            <a:endParaRPr lang="pl-PL" sz="2800" b="1" u="sng" dirty="0" smtClean="0"/>
          </a:p>
          <a:p>
            <a:pPr>
              <a:buNone/>
            </a:pPr>
            <a:r>
              <a:rPr lang="pl-PL" sz="2800" b="1" u="sng" dirty="0" smtClean="0"/>
              <a:t>	Wnioski do dalszych działań:</a:t>
            </a:r>
          </a:p>
          <a:p>
            <a:pPr>
              <a:buNone/>
            </a:pPr>
            <a:r>
              <a:rPr lang="pl-PL" sz="2800" dirty="0" smtClean="0"/>
              <a:t>1. Wypracowanie form wspólnych działań zmierzających do ograniczenia czasu spędzanego przy komputerze, tablecie, </a:t>
            </a:r>
            <a:r>
              <a:rPr lang="pl-PL" sz="2800" dirty="0" err="1" smtClean="0"/>
              <a:t>smartfonie</a:t>
            </a:r>
            <a:r>
              <a:rPr lang="pl-PL" sz="2800" dirty="0" smtClean="0"/>
              <a:t>, na oglądaniu telewizji przez uczniów. </a:t>
            </a:r>
          </a:p>
          <a:p>
            <a:pPr>
              <a:buNone/>
            </a:pPr>
            <a:r>
              <a:rPr lang="pl-PL" sz="2800" dirty="0" smtClean="0"/>
              <a:t>2. Nakierowanie edukacji zdrowotnej na uświadamianie roli samobadania oraz wypoczynku dla zdrowia człowieka</a:t>
            </a:r>
          </a:p>
          <a:p>
            <a:pPr>
              <a:buNone/>
            </a:pPr>
            <a:endParaRPr lang="pl-PL" sz="2800" b="1" u="sng" dirty="0" smtClean="0"/>
          </a:p>
          <a:p>
            <a:pPr>
              <a:buNone/>
            </a:pPr>
            <a:endParaRPr lang="pl-PL" sz="2800" b="1" u="sng" dirty="0" smtClean="0"/>
          </a:p>
          <a:p>
            <a:pPr>
              <a:buNone/>
            </a:pPr>
            <a:endParaRPr lang="pl-PL" sz="2800" dirty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1828800"/>
          </a:xfrm>
        </p:spPr>
        <p:txBody>
          <a:bodyPr/>
          <a:lstStyle/>
          <a:p>
            <a:r>
              <a:rPr lang="pl-PL" dirty="0" smtClean="0"/>
              <a:t>Dziękujemy za uwagę</a:t>
            </a:r>
            <a:br>
              <a:rPr lang="pl-PL" dirty="0" smtClean="0"/>
            </a:br>
            <a:r>
              <a:rPr lang="pl-PL" dirty="0" smtClean="0"/>
              <a:t>i życzymy zdrowia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7854696" cy="1752600"/>
          </a:xfrm>
        </p:spPr>
        <p:txBody>
          <a:bodyPr/>
          <a:lstStyle/>
          <a:p>
            <a:r>
              <a:rPr lang="pl-PL" dirty="0" smtClean="0"/>
              <a:t>Zespół ds. projektu „Szkoła Promujące Zdrowie”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Szkoła promująca zdrowie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200" dirty="0" smtClean="0"/>
              <a:t>to szkoła, która we współpracy z rodzicami uczniów i społecznością lokalną:</a:t>
            </a:r>
          </a:p>
          <a:p>
            <a:pPr>
              <a:buNone/>
            </a:pPr>
            <a:endParaRPr lang="pl-PL" sz="1500" dirty="0" smtClean="0"/>
          </a:p>
          <a:p>
            <a:pPr lvl="0" algn="just"/>
            <a:r>
              <a:rPr lang="pl-PL" sz="3000" dirty="0" smtClean="0"/>
              <a:t>systematycznie i  planowo tworzy środowisko społeczne i  fizyczne sprzyjające zdrowiu i dobremu samopoczuciu społeczności szkolnej,</a:t>
            </a:r>
          </a:p>
          <a:p>
            <a:pPr lvl="0" algn="just"/>
            <a:r>
              <a:rPr lang="pl-PL" sz="3000" dirty="0" smtClean="0"/>
              <a:t>wspiera rozwój kompetencji uczniów i pracowników w zakresie dbałości o zdrowie przez całe życie.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STANDARD PIERWSZY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/>
          <a:lstStyle/>
          <a:p>
            <a:pPr lvl="0" algn="ctr">
              <a:buNone/>
            </a:pPr>
            <a:r>
              <a:rPr lang="pl-PL" sz="2400" b="1" dirty="0" smtClean="0"/>
              <a:t>Koncepcja pracy szkoły, jej struktura i organizacja sprzyjają uczestnictwu społeczności szkolnej w realizacji działań w zakresie promocji zdrowia oraz skuteczności i długofalowości tych działań.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2996952"/>
          <a:ext cx="8352928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Wymiar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Średnia liczba punktów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Uwzględnienie promocji zdrowia w dokumentach oraz pracy i życiu szkoły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4,3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Struktura dla realizacji programu szkoły promującej zdrowie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4,8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Szkolenia, systematyczne informowanie i dostępność informacji na temat koncepcji </a:t>
                      </a:r>
                      <a:r>
                        <a:rPr lang="pl-PL" dirty="0" err="1" smtClean="0"/>
                        <a:t>SzPZ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4,3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Planowanie i ewaluacja</a:t>
                      </a:r>
                      <a:r>
                        <a:rPr lang="pl-PL" baseline="0" dirty="0" smtClean="0"/>
                        <a:t> działań w zakresie promocji zdrowia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5,0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Średnia liczba punktów dla standardu pierwszego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4,7</a:t>
                      </a:r>
                      <a:endParaRPr lang="pl-PL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WYNIKI W STANDARDZIE PIERWSZYM</a:t>
            </a:r>
            <a:endParaRPr lang="pl-PL" sz="4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786874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PODSUMOWANIE WYNIKÓW</a:t>
            </a:r>
            <a:br>
              <a:rPr lang="pl-PL" sz="3600" b="1" dirty="0" smtClean="0"/>
            </a:br>
            <a:r>
              <a:rPr lang="pl-PL" sz="3600" b="1" dirty="0" smtClean="0"/>
              <a:t>W STANDARDZIE PIERWSZYM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10000"/>
          </a:bodyPr>
          <a:lstStyle/>
          <a:p>
            <a:r>
              <a:rPr lang="pl-PL" sz="4800" dirty="0" smtClean="0">
                <a:latin typeface="+mj-lt"/>
              </a:rPr>
              <a:t>Średnia liczba punktów dla standardu I : </a:t>
            </a:r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4,6</a:t>
            </a:r>
          </a:p>
          <a:p>
            <a:r>
              <a:rPr lang="pl-PL" sz="4800" dirty="0" smtClean="0">
                <a:latin typeface="+mj-lt"/>
              </a:rPr>
              <a:t>Problem priorytetowy:</a:t>
            </a:r>
          </a:p>
          <a:p>
            <a:pPr marL="0" algn="ctr">
              <a:buNone/>
            </a:pPr>
            <a:r>
              <a:rPr lang="pl-PL" sz="43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Pracownicy szkoły uważają, że w szkole nie są podejmowane działania na rzecz promocji ich zdrowia </a:t>
            </a:r>
            <a:endParaRPr lang="pl-PL" sz="43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STANDARD DRUGI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57298"/>
            <a:ext cx="8229600" cy="5286412"/>
          </a:xfrm>
        </p:spPr>
        <p:txBody>
          <a:bodyPr/>
          <a:lstStyle/>
          <a:p>
            <a:pPr lvl="0" algn="ctr">
              <a:buNone/>
            </a:pPr>
            <a:r>
              <a:rPr lang="pl-PL" b="1" dirty="0" smtClean="0"/>
              <a:t>Klimat społeczny szkoły sprzyja zdrowiu i dobremu samopoczuciu uczniów, nauczycieli i innych pracowników szkoły oraz rodziców uczniów.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852936"/>
          <a:ext cx="7992888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658"/>
                <a:gridCol w="1931615"/>
                <a:gridCol w="19316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Badana grupa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zbadanych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Ocena (średnia</a:t>
                      </a:r>
                      <a:r>
                        <a:rPr lang="pl-PL" baseline="0" dirty="0" smtClean="0"/>
                        <a:t> punktów)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Uczniowie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76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4,6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Nauczyciele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4,6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Pracownicy</a:t>
                      </a:r>
                      <a:r>
                        <a:rPr lang="pl-PL" baseline="0" dirty="0" smtClean="0"/>
                        <a:t> niepedagogiczni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4,6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Rodzice uczniów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4,9</a:t>
                      </a:r>
                      <a:endParaRPr lang="pl-P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Średnia liczba punktów dla standardu  drugiego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176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/>
                        <a:t>4,7</a:t>
                      </a:r>
                      <a:endParaRPr lang="pl-PL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WYNIKI W STANDARDZIE DRUGIM</a:t>
            </a:r>
            <a:endParaRPr lang="pl-PL" sz="4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214282" y="1935163"/>
          <a:ext cx="8715436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/>
          <p:cNvGraphicFramePr/>
          <p:nvPr/>
        </p:nvGraphicFramePr>
        <p:xfrm>
          <a:off x="357158" y="1714488"/>
          <a:ext cx="8215370" cy="4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PODSUMOWANIE WYNIKÓW</a:t>
            </a:r>
            <a:br>
              <a:rPr lang="pl-PL" sz="3600" b="1" dirty="0" smtClean="0"/>
            </a:br>
            <a:r>
              <a:rPr lang="pl-PL" sz="3600" b="1" dirty="0" smtClean="0"/>
              <a:t>W STANDARDZIE DRUGIM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/>
          </a:bodyPr>
          <a:lstStyle/>
          <a:p>
            <a:r>
              <a:rPr lang="pl-PL" sz="4800" dirty="0" smtClean="0">
                <a:latin typeface="+mj-lt"/>
              </a:rPr>
              <a:t>Średnia liczba punktów dla standardu II : </a:t>
            </a:r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4,7</a:t>
            </a:r>
          </a:p>
          <a:p>
            <a:r>
              <a:rPr lang="pl-PL" sz="4800" dirty="0" smtClean="0">
                <a:latin typeface="+mj-lt"/>
              </a:rPr>
              <a:t>Problem priorytetowy:</a:t>
            </a:r>
          </a:p>
          <a:p>
            <a:pPr marL="0" algn="ctr">
              <a:buNone/>
            </a:pPr>
            <a:r>
              <a:rPr lang="pl-PL" sz="43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Relacje między uczniami. Pojawiające się  negatywne emocje i zachowania.</a:t>
            </a:r>
          </a:p>
          <a:p>
            <a:pPr>
              <a:buNone/>
            </a:pPr>
            <a:endParaRPr lang="pl-PL" sz="48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1117</Words>
  <Application>Microsoft Office PowerPoint</Application>
  <PresentationFormat>Pokaz na ekranie (4:3)</PresentationFormat>
  <Paragraphs>229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Przepływ</vt:lpstr>
      <vt:lpstr>Prezentacja wyników autoewaluacji „Szkoła Promująca Zdrowie”</vt:lpstr>
      <vt:lpstr>WYNIKI AUTOEWALUACJI</vt:lpstr>
      <vt:lpstr>Szkoła promująca zdrowie</vt:lpstr>
      <vt:lpstr>STANDARD PIERWSZY</vt:lpstr>
      <vt:lpstr>WYNIKI W STANDARDZIE PIERWSZYM</vt:lpstr>
      <vt:lpstr>PODSUMOWANIE WYNIKÓW W STANDARDZIE PIERWSZYM</vt:lpstr>
      <vt:lpstr>STANDARD DRUGI</vt:lpstr>
      <vt:lpstr>WYNIKI W STANDARDZIE DRUGIM</vt:lpstr>
      <vt:lpstr>PODSUMOWANIE WYNIKÓW W STANDARDZIE DRUGIM</vt:lpstr>
      <vt:lpstr>STANDARD TRZECI</vt:lpstr>
      <vt:lpstr>WYNIKI W STANDARDZIE TRZECIM</vt:lpstr>
      <vt:lpstr>PODSUMOWANIE WYNIKÓW W STANDARDZIE TRZECIM</vt:lpstr>
      <vt:lpstr>STANDARD CZWARTY</vt:lpstr>
      <vt:lpstr>WYNIKI W STANDARDZIE CZWARTYM</vt:lpstr>
      <vt:lpstr>PODSUMOWANIE WYNIKÓW W STANDARDZIE CZWARTYM</vt:lpstr>
      <vt:lpstr>OCENA EFEKTÓW DZIAŁAŃ</vt:lpstr>
      <vt:lpstr>OCENA EFEKTÓW DZIAŁAŃ</vt:lpstr>
      <vt:lpstr>OCENA EFEKTÓW DZIAŁAŃ</vt:lpstr>
      <vt:lpstr>OCENA EFEKTÓW DZIAŁAŃ</vt:lpstr>
      <vt:lpstr>OCENA EFEKTÓW DZIAŁAŃ</vt:lpstr>
      <vt:lpstr>OCENA EFEKTÓW DZIAŁAŃ</vt:lpstr>
      <vt:lpstr>Raport końcowy z autoewaluacji  „Szkoła Promująca Zdrowie”</vt:lpstr>
      <vt:lpstr>Prezentacja programu PowerPoint</vt:lpstr>
      <vt:lpstr>        Ocena efektów działań  i wybór problemów priorytetowych </vt:lpstr>
      <vt:lpstr>Dziękujemy za uwagę i życzymy zdrowia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wyników autoewaluacji „Szkoła Promująca Zdrowie”</dc:title>
  <dc:creator>Windows User</dc:creator>
  <cp:lastModifiedBy>Ja</cp:lastModifiedBy>
  <cp:revision>58</cp:revision>
  <dcterms:created xsi:type="dcterms:W3CDTF">2020-12-12T09:28:26Z</dcterms:created>
  <dcterms:modified xsi:type="dcterms:W3CDTF">2020-12-28T21:39:24Z</dcterms:modified>
</cp:coreProperties>
</file>