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Wybór problemu pri</a:t>
            </a:r>
            <a:r>
              <a:rPr lang="pl-PL"/>
              <a:t>o</a:t>
            </a:r>
            <a:r>
              <a:rPr lang="en-US"/>
              <a:t>rytetowego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Wybór problemu prirytetowego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27-4880-80BE-C7411F440A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27-4880-80BE-C7411F440A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327-4880-80BE-C7411F440A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327-4880-80BE-C7411F440A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327-4880-80BE-C7411F440AB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złe nawyki żywieniowe</c:v>
                </c:pt>
                <c:pt idx="1">
                  <c:v>niewłaściwe zachowania wobec innych</c:v>
                </c:pt>
                <c:pt idx="2">
                  <c:v>uzależnienia</c:v>
                </c:pt>
                <c:pt idx="3">
                  <c:v>złe nawyki higieniczne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44.2</c:v>
                </c:pt>
                <c:pt idx="1">
                  <c:v>28.8</c:v>
                </c:pt>
                <c:pt idx="2">
                  <c:v>12.9</c:v>
                </c:pt>
                <c:pt idx="3">
                  <c:v>6.25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27-4880-80BE-C7411F440AB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904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6889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613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0408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805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12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024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475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974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834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79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25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054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577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637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150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C1E14-CFDA-48AD-ADAE-7386F1DEACD1}" type="datetimeFigureOut">
              <a:rPr lang="pl-PL" smtClean="0"/>
              <a:t>2018-12-02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0809B6-B730-43D4-B29A-B8653202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34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ktywniepozdrowie.pl/" TargetMode="External"/><Relationship Id="rId13" Type="http://schemas.openxmlformats.org/officeDocument/2006/relationships/hyperlink" Target="https://www.trzymajforme.pl/strona-glowna-11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hyperlink" Target="http://dobrzejemy.szkolanawidelcu.pl/o-programi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drowenietrudne.pl/" TargetMode="External"/><Relationship Id="rId11" Type="http://schemas.openxmlformats.org/officeDocument/2006/relationships/hyperlink" Target="https://sniadaniedajemoc.pl/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1.jpeg"/><Relationship Id="rId4" Type="http://schemas.openxmlformats.org/officeDocument/2006/relationships/hyperlink" Target="http://wszkole.5porcji.pl/o-programie/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kochammleko.p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ochammleko.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3A8F798-7CD9-4287-8CB6-FE8E703E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097" y="3117502"/>
            <a:ext cx="3326294" cy="3326294"/>
          </a:xfrm>
          <a:prstGeom prst="rect">
            <a:avLst/>
          </a:prstGeom>
        </p:spPr>
      </p:pic>
      <p:pic>
        <p:nvPicPr>
          <p:cNvPr id="1026" name="Picture 2" descr="Znalezione obrazy dla zapytania szkoÅa promujÄca zdrowie">
            <a:extLst>
              <a:ext uri="{FF2B5EF4-FFF2-40B4-BE49-F238E27FC236}">
                <a16:creationId xmlns:a16="http://schemas.microsoft.com/office/drawing/2014/main" id="{C98B8E9E-B1F3-4393-80BB-0AAFF367D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0" y="240818"/>
            <a:ext cx="2382493" cy="243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41D37B1-E738-47F7-9B0B-F371BD1EC053}"/>
              </a:ext>
            </a:extLst>
          </p:cNvPr>
          <p:cNvSpPr txBox="1"/>
          <p:nvPr/>
        </p:nvSpPr>
        <p:spPr>
          <a:xfrm>
            <a:off x="1384852" y="1736034"/>
            <a:ext cx="9422296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latin typeface="Segoe Script" panose="020B0504020000000003" pitchFamily="34" charset="0"/>
              </a:rPr>
              <a:t>Szkoła Promująca Zdrowie</a:t>
            </a:r>
          </a:p>
          <a:p>
            <a:pPr algn="ctr"/>
            <a:r>
              <a:rPr lang="pl-PL" sz="6000" b="1" dirty="0">
                <a:latin typeface="Segoe Script" panose="020B0504020000000003" pitchFamily="34" charset="0"/>
              </a:rPr>
              <a:t>2018/2019</a:t>
            </a:r>
          </a:p>
          <a:p>
            <a:pPr algn="ctr"/>
            <a:endParaRPr lang="pl-PL" sz="6000" b="1" dirty="0">
              <a:latin typeface="Segoe Script" panose="020B0504020000000003" pitchFamily="34" charset="0"/>
            </a:endParaRPr>
          </a:p>
          <a:p>
            <a:endParaRPr lang="pl-PL" sz="2000" b="1" dirty="0">
              <a:latin typeface="Segoe Script" panose="020B0504020000000003" pitchFamily="34" charset="0"/>
            </a:endParaRPr>
          </a:p>
          <a:p>
            <a:r>
              <a:rPr lang="pl-PL" sz="2000" b="1" dirty="0">
                <a:latin typeface="Segoe Script" panose="020B0504020000000003" pitchFamily="34" charset="0"/>
              </a:rPr>
              <a:t>Prezentację przygotowała: Katarzyna Proch,</a:t>
            </a:r>
          </a:p>
          <a:p>
            <a:r>
              <a:rPr lang="pl-PL" sz="2000" b="1" dirty="0">
                <a:latin typeface="Segoe Script" panose="020B0504020000000003" pitchFamily="34" charset="0"/>
              </a:rPr>
              <a:t>szkolny koordynator projektu</a:t>
            </a:r>
          </a:p>
        </p:txBody>
      </p:sp>
    </p:spTree>
    <p:extLst>
      <p:ext uri="{BB962C8B-B14F-4D97-AF65-F5344CB8AC3E}">
        <p14:creationId xmlns:p14="http://schemas.microsoft.com/office/powerpoint/2010/main" val="2568262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C952461-B0CE-4AE9-BBA3-99BC197F47A7}"/>
              </a:ext>
            </a:extLst>
          </p:cNvPr>
          <p:cNvSpPr txBox="1"/>
          <p:nvPr/>
        </p:nvSpPr>
        <p:spPr>
          <a:xfrm>
            <a:off x="569843" y="1060174"/>
            <a:ext cx="110523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anose="030F0702030302020204" pitchFamily="66" charset="0"/>
              </a:rPr>
              <a:t>ZADANIE V</a:t>
            </a:r>
          </a:p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Klasowe konkursy na rymowanki o zdrowym odżywianiu</a:t>
            </a:r>
          </a:p>
          <a:p>
            <a:pPr algn="ctr"/>
            <a:endParaRPr lang="pl-PL" sz="2800" b="1" dirty="0">
              <a:latin typeface="Comic Sans MS" panose="030F0702030302020204" pitchFamily="66" charset="0"/>
            </a:endParaRP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Przeprowadzenie w klasach I-VII konkursów podsumowujących tematykę zdrowego odżywiania na</a:t>
            </a:r>
            <a:r>
              <a:rPr lang="pl-PL" sz="2800" b="1" dirty="0">
                <a:latin typeface="Comic Sans MS" panose="030F0702030302020204" pitchFamily="66" charset="0"/>
              </a:rPr>
              <a:t> najciekawszą rymowankę</a:t>
            </a:r>
            <a:r>
              <a:rPr lang="pl-PL" sz="2800" dirty="0">
                <a:latin typeface="Comic Sans MS" panose="030F0702030302020204" pitchFamily="66" charset="0"/>
              </a:rPr>
              <a:t>.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Wywieszenie w klasach i nauka na pamięć najciekawszych klasowych rymowanek.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Zamieszczenie najlepszych rymowanek na szkolnej stronie internetowej. </a:t>
            </a:r>
          </a:p>
          <a:p>
            <a:pPr algn="ctr"/>
            <a:endParaRPr lang="pl-PL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60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9C66CAD-0F5A-4278-817E-6E31059766B5}"/>
              </a:ext>
            </a:extLst>
          </p:cNvPr>
          <p:cNvSpPr txBox="1"/>
          <p:nvPr/>
        </p:nvSpPr>
        <p:spPr>
          <a:xfrm>
            <a:off x="834887" y="874644"/>
            <a:ext cx="10137913" cy="341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800" dirty="0">
                <a:latin typeface="Comic Sans MS" panose="030F0702030302020204" pitchFamily="66" charset="0"/>
              </a:rPr>
              <a:t>Chcielibyśmy, aby po roku naszych działań </a:t>
            </a:r>
            <a:r>
              <a:rPr lang="pl-PL" sz="2800" b="1" dirty="0">
                <a:latin typeface="Comic Sans MS" panose="030F0702030302020204" pitchFamily="66" charset="0"/>
              </a:rPr>
              <a:t>50 % uczniów </a:t>
            </a:r>
          </a:p>
          <a:p>
            <a:pPr algn="ctr">
              <a:lnSpc>
                <a:spcPct val="200000"/>
              </a:lnSpc>
            </a:pPr>
            <a:r>
              <a:rPr lang="pl-PL" sz="2800" b="1" dirty="0">
                <a:latin typeface="Comic Sans MS" panose="030F0702030302020204" pitchFamily="66" charset="0"/>
              </a:rPr>
              <a:t>i rodziców stwierdziło, że zwiększyła się ich wiedza dotycząca zdrowego odżywiania i starają się stosować ją w praktyce.</a:t>
            </a:r>
            <a:endParaRPr lang="pl-PL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Podobny obraz">
            <a:extLst>
              <a:ext uri="{FF2B5EF4-FFF2-40B4-BE49-F238E27FC236}">
                <a16:creationId xmlns:a16="http://schemas.microsoft.com/office/drawing/2014/main" id="{F6F09864-A208-4CD8-8888-83A3BACE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17" y="3654287"/>
            <a:ext cx="4139766" cy="275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29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82BB0C2-8E5B-4A2D-A672-9E084B00E49A}"/>
              </a:ext>
            </a:extLst>
          </p:cNvPr>
          <p:cNvSpPr txBox="1"/>
          <p:nvPr/>
        </p:nvSpPr>
        <p:spPr>
          <a:xfrm>
            <a:off x="993913" y="1802296"/>
            <a:ext cx="10204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>
                <a:ln w="28575">
                  <a:solidFill>
                    <a:schemeClr val="tx1"/>
                  </a:solidFill>
                </a:ln>
                <a:latin typeface="Segoe Script" panose="020B0504020000000003" pitchFamily="34" charset="0"/>
              </a:rPr>
              <a:t>Dziękuję </a:t>
            </a:r>
          </a:p>
          <a:p>
            <a:pPr algn="ctr"/>
            <a:r>
              <a:rPr lang="pl-PL" sz="9600" b="1" dirty="0">
                <a:ln w="28575">
                  <a:solidFill>
                    <a:schemeClr val="tx1"/>
                  </a:solidFill>
                </a:ln>
                <a:latin typeface="Segoe Script" panose="020B0504020000000003" pitchFamily="34" charset="0"/>
              </a:rPr>
              <a:t>za uwagę </a:t>
            </a:r>
            <a:r>
              <a:rPr lang="pl-PL" sz="9600" b="1" dirty="0">
                <a:ln w="28575">
                  <a:solidFill>
                    <a:schemeClr val="tx1"/>
                  </a:solidFill>
                </a:ln>
                <a:latin typeface="Segoe Script" panose="020B0504020000000003" pitchFamily="34" charset="0"/>
                <a:sym typeface="Wingdings" panose="05000000000000000000" pitchFamily="2" charset="2"/>
              </a:rPr>
              <a:t></a:t>
            </a:r>
            <a:endParaRPr lang="pl-PL" sz="9600" b="1" dirty="0">
              <a:ln w="28575">
                <a:solidFill>
                  <a:schemeClr val="tx1"/>
                </a:solidFill>
              </a:ln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04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F173B8B-994E-4AAF-8391-DAA1B4EF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3" y="2383591"/>
            <a:ext cx="2983615" cy="41033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BAA435D-DC03-42D7-B1C3-98E568A86EDD}"/>
              </a:ext>
            </a:extLst>
          </p:cNvPr>
          <p:cNvSpPr txBox="1"/>
          <p:nvPr/>
        </p:nvSpPr>
        <p:spPr>
          <a:xfrm>
            <a:off x="675861" y="371061"/>
            <a:ext cx="10959548" cy="6555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Szkoła promująca zdrowie </a:t>
            </a:r>
            <a:r>
              <a:rPr lang="pl-PL" sz="2800" dirty="0">
                <a:latin typeface="Comic Sans MS" panose="030F0702030302020204" pitchFamily="66" charset="0"/>
              </a:rPr>
              <a:t>to szkoła, która w szczególny sposób propaguje zdrowy styl życia, wyposaża uczniów w wiedzę 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i umiejętności niezbędne do podejmowania wyborów dla poprawy własnego poczucia odpowiedzialności za zdrowie własne i innych, prowadzi wszechstronną edukację propagującą zdrowie, włącza do działań prozdrowotnych zarówno uczniów szkoły, 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jak i rodziców.</a:t>
            </a:r>
          </a:p>
          <a:p>
            <a:pPr algn="ctr"/>
            <a:endParaRPr lang="pl-PL" sz="2800" dirty="0">
              <a:latin typeface="Comic Sans MS" panose="030F0702030302020204" pitchFamily="66" charset="0"/>
            </a:endParaRPr>
          </a:p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               Szkoła Podstawowa nr 1 im. Janusza Korczaka</a:t>
            </a:r>
          </a:p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           w Komornikach 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                      należy do Wielkopolskiej Sieci 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                    Szkół Promujących Zdrowie 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               od listopada 2014 r.</a:t>
            </a:r>
            <a:endParaRPr lang="pl-PL" sz="2800" b="1" dirty="0">
              <a:latin typeface="Comic Sans MS" panose="030F0702030302020204" pitchFamily="66" charset="0"/>
            </a:endParaRPr>
          </a:p>
          <a:p>
            <a:pPr algn="ctr"/>
            <a:endParaRPr lang="pl-PL" sz="2800" dirty="0">
              <a:latin typeface="Comic Sans MS" panose="030F0702030302020204" pitchFamily="66" charset="0"/>
            </a:endParaRPr>
          </a:p>
          <a:p>
            <a:pPr algn="ctr"/>
            <a:endParaRPr lang="pl-PL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64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FFB70AA-DF3A-4541-B4E1-E9143F9F7ED3}"/>
              </a:ext>
            </a:extLst>
          </p:cNvPr>
          <p:cNvSpPr txBox="1"/>
          <p:nvPr/>
        </p:nvSpPr>
        <p:spPr>
          <a:xfrm>
            <a:off x="609600" y="516835"/>
            <a:ext cx="11012557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anose="030F0702030302020204" pitchFamily="66" charset="0"/>
              </a:rPr>
              <a:t>Co roku przyjmujemy do realizacji jeden 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tzw. </a:t>
            </a:r>
            <a:r>
              <a:rPr lang="pl-PL" sz="2800" b="1" dirty="0">
                <a:latin typeface="Comic Sans MS" panose="030F0702030302020204" pitchFamily="66" charset="0"/>
              </a:rPr>
              <a:t>problem priorytetowy.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W bieżącym roku szkolnym brzmi on: 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Niewłaściwe nawyki żywieniowe uczniów. 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Spożywanie produktów żywnościowych 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 małej zawartości odżywczej.</a:t>
            </a:r>
          </a:p>
          <a:p>
            <a:pPr algn="ctr"/>
            <a:endParaRPr lang="pl-PL" sz="2800" dirty="0">
              <a:latin typeface="Comic Sans MS" panose="030F0702030302020204" pitchFamily="66" charset="0"/>
            </a:endParaRPr>
          </a:p>
          <a:p>
            <a:pPr algn="ctr"/>
            <a:endParaRPr lang="pl-PL" sz="28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5C4C70D4-DF7D-4D05-B929-B8EB04D58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228303"/>
              </p:ext>
            </p:extLst>
          </p:nvPr>
        </p:nvGraphicFramePr>
        <p:xfrm>
          <a:off x="3207026" y="3207025"/>
          <a:ext cx="5791199" cy="340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8669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FDF7613-21E2-4F13-8E91-CB55D2BC1AD7}"/>
              </a:ext>
            </a:extLst>
          </p:cNvPr>
          <p:cNvSpPr txBox="1"/>
          <p:nvPr/>
        </p:nvSpPr>
        <p:spPr>
          <a:xfrm>
            <a:off x="596348" y="1417982"/>
            <a:ext cx="11158330" cy="3414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800" dirty="0">
                <a:latin typeface="Comic Sans MS" panose="030F0702030302020204" pitchFamily="66" charset="0"/>
              </a:rPr>
              <a:t>Celem naszych działań stało się zatem:</a:t>
            </a:r>
          </a:p>
          <a:p>
            <a:pPr algn="ctr">
              <a:lnSpc>
                <a:spcPct val="200000"/>
              </a:lnSpc>
            </a:pPr>
            <a:r>
              <a:rPr lang="pl-PL" sz="2800" b="1" dirty="0">
                <a:latin typeface="Comic Sans MS" panose="030F0702030302020204" pitchFamily="66" charset="0"/>
              </a:rPr>
              <a:t>wyposażenie rodziców i dzieci w wiedzę niezbędną </a:t>
            </a:r>
          </a:p>
          <a:p>
            <a:pPr algn="ctr">
              <a:lnSpc>
                <a:spcPct val="200000"/>
              </a:lnSpc>
            </a:pPr>
            <a:r>
              <a:rPr lang="pl-PL" sz="2800" b="1" dirty="0">
                <a:latin typeface="Comic Sans MS" panose="030F0702030302020204" pitchFamily="66" charset="0"/>
              </a:rPr>
              <a:t>do dokonywania zdrowych wyborów żywieniowych; </a:t>
            </a:r>
          </a:p>
          <a:p>
            <a:pPr algn="ctr">
              <a:lnSpc>
                <a:spcPct val="200000"/>
              </a:lnSpc>
            </a:pPr>
            <a:r>
              <a:rPr lang="pl-PL" sz="2800" b="1" dirty="0">
                <a:latin typeface="Comic Sans MS" panose="030F0702030302020204" pitchFamily="66" charset="0"/>
              </a:rPr>
              <a:t>zmiana nawyków żywieniowych.</a:t>
            </a:r>
          </a:p>
        </p:txBody>
      </p:sp>
    </p:spTree>
    <p:extLst>
      <p:ext uri="{BB962C8B-B14F-4D97-AF65-F5344CB8AC3E}">
        <p14:creationId xmlns:p14="http://schemas.microsoft.com/office/powerpoint/2010/main" val="2982759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71FDC0C-9EE4-4537-BA6E-427CFC69E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8" y="157162"/>
            <a:ext cx="3207026" cy="187076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02E6739-5855-4706-A820-54AF39B81BFB}"/>
              </a:ext>
            </a:extLst>
          </p:cNvPr>
          <p:cNvSpPr txBox="1"/>
          <p:nvPr/>
        </p:nvSpPr>
        <p:spPr>
          <a:xfrm>
            <a:off x="410818" y="1344258"/>
            <a:ext cx="110788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anose="030F0702030302020204" pitchFamily="66" charset="0"/>
              </a:rPr>
              <a:t>ZADANIE I</a:t>
            </a:r>
          </a:p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Zorganizowanie spotkań i warsztatów z profesjonalistami dla dzieci</a:t>
            </a:r>
          </a:p>
          <a:p>
            <a:pPr algn="ctr"/>
            <a:endParaRPr lang="pl-PL" sz="2800" b="1" dirty="0">
              <a:latin typeface="Comic Sans MS" panose="030F0702030302020204" pitchFamily="66" charset="0"/>
            </a:endParaRP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Realizacja zajęć warsztatowych w klasach I – III. 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Warsztaty z dietetykiem w klasach IV – VII podczas projektu „Nie żyję tylko dla siebie”. 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Spotkania z pielęgniarką w klasach I - III w ciągu całego roku.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Organizowanie spotkań z osobami związanymi ze zdrowym odżywianiem podczas klasowych wycieczek i Zielonych Szkół.   </a:t>
            </a:r>
          </a:p>
          <a:p>
            <a:pPr algn="ctr"/>
            <a:endParaRPr lang="pl-PL" sz="2800" dirty="0">
              <a:latin typeface="Comic Sans MS" panose="030F0702030302020204" pitchFamily="66" charset="0"/>
            </a:endParaRPr>
          </a:p>
          <a:p>
            <a:pPr algn="ctr"/>
            <a:endParaRPr lang="pl-PL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61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zdrowe odÅ¼ywianie">
            <a:extLst>
              <a:ext uri="{FF2B5EF4-FFF2-40B4-BE49-F238E27FC236}">
                <a16:creationId xmlns:a16="http://schemas.microsoft.com/office/drawing/2014/main" id="{29E43223-1CDD-47D3-9E40-02600B79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0"/>
            <a:ext cx="785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D19319A-156B-4C09-B3CE-1F9563FC5306}"/>
              </a:ext>
            </a:extLst>
          </p:cNvPr>
          <p:cNvSpPr txBox="1"/>
          <p:nvPr/>
        </p:nvSpPr>
        <p:spPr>
          <a:xfrm>
            <a:off x="516834" y="848140"/>
            <a:ext cx="111583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anose="030F0702030302020204" pitchFamily="66" charset="0"/>
              </a:rPr>
              <a:t>ZADANIE II</a:t>
            </a:r>
          </a:p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Poszerzenie wiedzy rodziców i nauczycieli na temat zdrowego żywienia dzieci</a:t>
            </a:r>
          </a:p>
          <a:p>
            <a:pPr algn="ctr"/>
            <a:endParaRPr lang="pl-PL" sz="2800" b="1" dirty="0">
              <a:latin typeface="Comic Sans MS" panose="030F0702030302020204" pitchFamily="66" charset="0"/>
            </a:endParaRP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Zamieszczanie na tablicy informacyjnej w holu szkoły informacji na temat zdrowego odżywiania, ciekawych przepisów na zdrowe dania i zastępniki słodyczy.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Prelekcje dla rodziców połączone z prezentacją podczas zebrań.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- Spotkanie rodziców i nauczycieli z dietetykiem. </a:t>
            </a:r>
          </a:p>
          <a:p>
            <a:pPr marL="457200" indent="-457200" algn="ctr">
              <a:buFontTx/>
              <a:buChar char="-"/>
            </a:pPr>
            <a:endParaRPr lang="pl-PL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62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13D4953-1E0F-4A6A-A582-2FC48436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01" y="421403"/>
            <a:ext cx="7212597" cy="601519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72E253E-75E8-4A19-B841-65604038C56D}"/>
              </a:ext>
            </a:extLst>
          </p:cNvPr>
          <p:cNvSpPr txBox="1"/>
          <p:nvPr/>
        </p:nvSpPr>
        <p:spPr>
          <a:xfrm>
            <a:off x="596348" y="450574"/>
            <a:ext cx="109993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anose="030F0702030302020204" pitchFamily="66" charset="0"/>
              </a:rPr>
              <a:t>ZADANIE III</a:t>
            </a:r>
          </a:p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Poruszanie problematyki zdrowego odżywiania podczas zajęć lekcyjnych i imprez szkolnych</a:t>
            </a:r>
          </a:p>
          <a:p>
            <a:pPr algn="ctr"/>
            <a:endParaRPr lang="pl-PL" sz="2800" b="1" dirty="0">
              <a:latin typeface="Comic Sans MS" panose="030F0702030302020204" pitchFamily="66" charset="0"/>
            </a:endParaRP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Udział każdej klasy w przynajmniej jednym programie związanym z problematyką zdrowego odżywiania. 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Zajęcia warsztatowe zgodnie z tematyką zaproponowaną 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w planach pracy </a:t>
            </a:r>
            <a:r>
              <a:rPr lang="pl-PL" sz="2800" dirty="0" err="1">
                <a:latin typeface="Comic Sans MS" panose="030F0702030302020204" pitchFamily="66" charset="0"/>
              </a:rPr>
              <a:t>dydaktyczno</a:t>
            </a:r>
            <a:r>
              <a:rPr lang="pl-PL" sz="2800" dirty="0">
                <a:latin typeface="Comic Sans MS" panose="030F0702030302020204" pitchFamily="66" charset="0"/>
              </a:rPr>
              <a:t> – wychowawczej klas.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Przygotowanie przedstawienia dla klas 0 – III na temat zdrowego odżywiania.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 Pogadanki i prezentacje multimedialne przygotowywane 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przez nauczycieli, uczniów i rodziców.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898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hlinkClick r:id="rId2"/>
            <a:extLst>
              <a:ext uri="{FF2B5EF4-FFF2-40B4-BE49-F238E27FC236}">
                <a16:creationId xmlns:a16="http://schemas.microsoft.com/office/drawing/2014/main" id="{102243A8-7C12-4589-9DEC-C98A8262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1" y="2226081"/>
            <a:ext cx="3529588" cy="1984424"/>
          </a:xfrm>
          <a:prstGeom prst="rect">
            <a:avLst/>
          </a:prstGeom>
        </p:spPr>
      </p:pic>
      <p:pic>
        <p:nvPicPr>
          <p:cNvPr id="5" name="Obraz 4">
            <a:hlinkClick r:id="rId4"/>
            <a:extLst>
              <a:ext uri="{FF2B5EF4-FFF2-40B4-BE49-F238E27FC236}">
                <a16:creationId xmlns:a16="http://schemas.microsoft.com/office/drawing/2014/main" id="{68E7E3A3-1AB7-402E-B648-3A92758ED9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73"/>
          <a:stretch/>
        </p:blipFill>
        <p:spPr>
          <a:xfrm>
            <a:off x="1468307" y="4452052"/>
            <a:ext cx="4577679" cy="2471434"/>
          </a:xfrm>
          <a:prstGeom prst="rect">
            <a:avLst/>
          </a:prstGeom>
        </p:spPr>
      </p:pic>
      <p:pic>
        <p:nvPicPr>
          <p:cNvPr id="6" name="Obraz 5">
            <a:hlinkClick r:id="rId6"/>
            <a:extLst>
              <a:ext uri="{FF2B5EF4-FFF2-40B4-BE49-F238E27FC236}">
                <a16:creationId xmlns:a16="http://schemas.microsoft.com/office/drawing/2014/main" id="{D04EC5A9-13A5-4004-B638-7295E7D372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4" t="11430" r="2049" b="4911"/>
          <a:stretch/>
        </p:blipFill>
        <p:spPr>
          <a:xfrm>
            <a:off x="6792792" y="4325823"/>
            <a:ext cx="4729699" cy="2331747"/>
          </a:xfrm>
          <a:prstGeom prst="rect">
            <a:avLst/>
          </a:prstGeom>
        </p:spPr>
      </p:pic>
      <p:pic>
        <p:nvPicPr>
          <p:cNvPr id="7" name="Obraz 6">
            <a:hlinkClick r:id="rId8"/>
            <a:extLst>
              <a:ext uri="{FF2B5EF4-FFF2-40B4-BE49-F238E27FC236}">
                <a16:creationId xmlns:a16="http://schemas.microsoft.com/office/drawing/2014/main" id="{596017DC-B885-48F8-8B35-398C88C2FE2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617" t="8811" r="12986" b="4728"/>
          <a:stretch/>
        </p:blipFill>
        <p:spPr>
          <a:xfrm>
            <a:off x="5137467" y="-4405"/>
            <a:ext cx="3310650" cy="216313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99CCB315-F693-4A86-B798-97F2BA01C14D}"/>
              </a:ext>
            </a:extLst>
          </p:cNvPr>
          <p:cNvSpPr/>
          <p:nvPr/>
        </p:nvSpPr>
        <p:spPr>
          <a:xfrm rot="2526637">
            <a:off x="1040572" y="3252539"/>
            <a:ext cx="7328453" cy="1088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Znalezione obrazy dla zapytania mam kota na punkcie mleka 2018">
            <a:extLst>
              <a:ext uri="{FF2B5EF4-FFF2-40B4-BE49-F238E27FC236}">
                <a16:creationId xmlns:a16="http://schemas.microsoft.com/office/drawing/2014/main" id="{4B7F93E2-D13B-40FB-8258-9529ECD3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2" y="95919"/>
            <a:ext cx="4020378" cy="20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hlinkClick r:id="rId11"/>
            <a:extLst>
              <a:ext uri="{FF2B5EF4-FFF2-40B4-BE49-F238E27FC236}">
                <a16:creationId xmlns:a16="http://schemas.microsoft.com/office/drawing/2014/main" id="{1F95399E-6701-4877-ADEF-8BBA15B3F4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7103" y="1278038"/>
            <a:ext cx="3776869" cy="2123452"/>
          </a:xfrm>
          <a:prstGeom prst="rect">
            <a:avLst/>
          </a:prstGeom>
        </p:spPr>
      </p:pic>
      <p:pic>
        <p:nvPicPr>
          <p:cNvPr id="3" name="Obraz 2">
            <a:hlinkClick r:id="rId13"/>
            <a:extLst>
              <a:ext uri="{FF2B5EF4-FFF2-40B4-BE49-F238E27FC236}">
                <a16:creationId xmlns:a16="http://schemas.microsoft.com/office/drawing/2014/main" id="{6A6D58EF-D893-4121-88C7-FA4A1A18BD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80663" y="1877672"/>
            <a:ext cx="3776869" cy="212345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713ED92-07BE-4775-A424-78A6E0966902}"/>
              </a:ext>
            </a:extLst>
          </p:cNvPr>
          <p:cNvSpPr txBox="1"/>
          <p:nvPr/>
        </p:nvSpPr>
        <p:spPr>
          <a:xfrm rot="2529349">
            <a:off x="1575794" y="3277849"/>
            <a:ext cx="672626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Programy, w których uczestniczymy</a:t>
            </a:r>
          </a:p>
        </p:txBody>
      </p:sp>
    </p:spTree>
    <p:extLst>
      <p:ext uri="{BB962C8B-B14F-4D97-AF65-F5344CB8AC3E}">
        <p14:creationId xmlns:p14="http://schemas.microsoft.com/office/powerpoint/2010/main" val="3244880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hlinkClick r:id="rId2"/>
            <a:extLst>
              <a:ext uri="{FF2B5EF4-FFF2-40B4-BE49-F238E27FC236}">
                <a16:creationId xmlns:a16="http://schemas.microsoft.com/office/drawing/2014/main" id="{97CE2F82-FE5B-4608-BB69-8688DC833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35302">
            <a:off x="348023" y="1428351"/>
            <a:ext cx="4414800" cy="248211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95B3C9A-FEEF-453C-9D19-14F49E65A83C}"/>
              </a:ext>
            </a:extLst>
          </p:cNvPr>
          <p:cNvSpPr txBox="1"/>
          <p:nvPr/>
        </p:nvSpPr>
        <p:spPr>
          <a:xfrm>
            <a:off x="834887" y="331304"/>
            <a:ext cx="10734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anose="030F0702030302020204" pitchFamily="66" charset="0"/>
              </a:rPr>
              <a:t>ZADANIE IV</a:t>
            </a:r>
          </a:p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Świadomy udział w programie „Owoce i warzywa szkole” </a:t>
            </a:r>
          </a:p>
          <a:p>
            <a:pPr algn="ctr"/>
            <a:r>
              <a:rPr lang="pl-PL" sz="2800" b="1" dirty="0">
                <a:latin typeface="Comic Sans MS" panose="030F0702030302020204" pitchFamily="66" charset="0"/>
              </a:rPr>
              <a:t>oraz „Szklanka mleka”</a:t>
            </a:r>
          </a:p>
          <a:p>
            <a:pPr algn="ctr"/>
            <a:endParaRPr lang="pl-PL" sz="2800" dirty="0">
              <a:latin typeface="Comic Sans MS" panose="030F0702030302020204" pitchFamily="66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A37AB47-58CE-4975-9CFF-2BDA3E8E7A8D}"/>
              </a:ext>
            </a:extLst>
          </p:cNvPr>
          <p:cNvSpPr txBox="1"/>
          <p:nvPr/>
        </p:nvSpPr>
        <p:spPr>
          <a:xfrm>
            <a:off x="728869" y="2112795"/>
            <a:ext cx="107342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anose="030F0702030302020204" pitchFamily="66" charset="0"/>
              </a:rPr>
              <a:t>- Wyjaśnienie założeń i celów programów „Owoce i warzywa 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w szkole”, „Szklanka mleka”.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Wspólne spożywanie drugiego śniadania, zachęcanie 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do zjadania podczas drugiego śniadania owoców i warzyw. 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Konkurs plastyczny „Portret Kota </a:t>
            </a:r>
            <a:r>
              <a:rPr lang="pl-PL" sz="2800" dirty="0" err="1">
                <a:latin typeface="Comic Sans MS" panose="030F0702030302020204" pitchFamily="66" charset="0"/>
              </a:rPr>
              <a:t>Mlekopija</a:t>
            </a:r>
            <a:r>
              <a:rPr lang="pl-PL" sz="2800" dirty="0">
                <a:latin typeface="Comic Sans MS" panose="030F0702030302020204" pitchFamily="66" charset="0"/>
              </a:rPr>
              <a:t>”.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Konkurs na imię dla koleżanki kota </a:t>
            </a:r>
            <a:r>
              <a:rPr lang="pl-PL" sz="2800" dirty="0" err="1">
                <a:latin typeface="Comic Sans MS" panose="030F0702030302020204" pitchFamily="66" charset="0"/>
              </a:rPr>
              <a:t>Mleczysława</a:t>
            </a:r>
            <a:r>
              <a:rPr lang="pl-PL" sz="2800" dirty="0">
                <a:latin typeface="Comic Sans MS" panose="030F0702030302020204" pitchFamily="66" charset="0"/>
              </a:rPr>
              <a:t> (</a:t>
            </a:r>
            <a:r>
              <a:rPr lang="pl-PL" sz="2800" dirty="0">
                <a:latin typeface="Comic Sans MS" panose="030F0702030302020204" pitchFamily="66" charset="0"/>
                <a:hlinkClick r:id="rId4"/>
              </a:rPr>
              <a:t>www.kochammleko.pl</a:t>
            </a:r>
            <a:r>
              <a:rPr lang="pl-PL" sz="2800" dirty="0">
                <a:latin typeface="Comic Sans MS" panose="030F0702030302020204" pitchFamily="66" charset="0"/>
              </a:rPr>
              <a:t>).</a:t>
            </a:r>
          </a:p>
          <a:p>
            <a:pPr marL="457200" indent="-457200" algn="ctr">
              <a:buFontTx/>
              <a:buChar char="-"/>
            </a:pPr>
            <a:r>
              <a:rPr lang="pl-PL" sz="2800" dirty="0">
                <a:latin typeface="Comic Sans MS" panose="030F0702030302020204" pitchFamily="66" charset="0"/>
              </a:rPr>
              <a:t>Wykorzystanie gier i łamigłówek ze strony programu www.kochammleko.pl do uświadamiania korzyści płynących </a:t>
            </a:r>
          </a:p>
          <a:p>
            <a:pPr algn="ctr"/>
            <a:r>
              <a:rPr lang="pl-PL" sz="2800" dirty="0">
                <a:latin typeface="Comic Sans MS" panose="030F0702030302020204" pitchFamily="66" charset="0"/>
              </a:rPr>
              <a:t>z picia mleka i spożywania produktów mlecznych.  </a:t>
            </a:r>
          </a:p>
        </p:txBody>
      </p:sp>
    </p:spTree>
    <p:extLst>
      <p:ext uri="{BB962C8B-B14F-4D97-AF65-F5344CB8AC3E}">
        <p14:creationId xmlns:p14="http://schemas.microsoft.com/office/powerpoint/2010/main" val="3201112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316</TotalTime>
  <Words>508</Words>
  <Application>Microsoft Office PowerPoint</Application>
  <PresentationFormat>Panoramiczny</PresentationFormat>
  <Paragraphs>71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Comic Sans MS</vt:lpstr>
      <vt:lpstr>Segoe Script</vt:lpstr>
      <vt:lpstr>Trebuchet MS</vt:lpstr>
      <vt:lpstr>Wingdings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Rysiek jach</dc:creator>
  <cp:lastModifiedBy>Rysiek jach</cp:lastModifiedBy>
  <cp:revision>17</cp:revision>
  <dcterms:created xsi:type="dcterms:W3CDTF">2018-11-27T17:09:54Z</dcterms:created>
  <dcterms:modified xsi:type="dcterms:W3CDTF">2018-12-02T21:06:28Z</dcterms:modified>
</cp:coreProperties>
</file>